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7" r:id="rId32"/>
    <p:sldId id="288" r:id="rId33"/>
    <p:sldId id="289" r:id="rId34"/>
    <p:sldId id="290" r:id="rId35"/>
  </p:sldIdLst>
  <p:sldSz cx="18288000" cy="10287000"/>
  <p:notesSz cx="6858000" cy="9144000"/>
  <p:embeddedFontLst>
    <p:embeddedFont>
      <p:font typeface="Canva Sans" panose="020B0604020202020204" charset="0"/>
      <p:regular r:id="rId36"/>
    </p:embeddedFont>
    <p:embeddedFont>
      <p:font typeface="Canva Sans Bold" panose="020B0604020202020204" charset="0"/>
      <p:regular r:id="rId37"/>
    </p:embeddedFont>
    <p:embeddedFont>
      <p:font typeface="Recoleta" panose="020B0604020202020204" charset="0"/>
      <p:regular r:id="rId38"/>
    </p:embeddedFont>
    <p:embeddedFont>
      <p:font typeface="Recoleta Medium" panose="020B0604020202020204" charset="0"/>
      <p:regular r:id="rId39"/>
    </p:embeddedFont>
    <p:embeddedFont>
      <p:font typeface="Recoleta Semi-Bold" panose="020B0604020202020204" charset="0"/>
      <p:regular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0" d="100"/>
          <a:sy n="50" d="100"/>
        </p:scale>
        <p:origin x="946" y="3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3199379" y="1028700"/>
            <a:ext cx="11889242" cy="2590800"/>
          </a:xfrm>
          <a:prstGeom prst="rect">
            <a:avLst/>
          </a:prstGeom>
        </p:spPr>
        <p:txBody>
          <a:bodyPr lIns="0" tIns="0" rIns="0" bIns="0" rtlCol="0" anchor="t">
            <a:spAutoFit/>
          </a:bodyPr>
          <a:lstStyle/>
          <a:p>
            <a:pPr algn="ctr">
              <a:lnSpc>
                <a:spcPts val="10200"/>
              </a:lnSpc>
            </a:pPr>
            <a:r>
              <a:rPr lang="en-US" sz="8500" b="1">
                <a:solidFill>
                  <a:srgbClr val="000000"/>
                </a:solidFill>
                <a:latin typeface="Recoleta Medium"/>
                <a:ea typeface="Recoleta Medium"/>
                <a:cs typeface="Recoleta Medium"/>
                <a:sym typeface="Recoleta Medium"/>
              </a:rPr>
              <a:t>SALES PERFORMANCE ANALYSIS</a:t>
            </a:r>
          </a:p>
        </p:txBody>
      </p:sp>
      <p:sp>
        <p:nvSpPr>
          <p:cNvPr id="4" name="TextBox 4"/>
          <p:cNvSpPr txBox="1"/>
          <p:nvPr/>
        </p:nvSpPr>
        <p:spPr>
          <a:xfrm>
            <a:off x="7503557" y="5029200"/>
            <a:ext cx="3280886" cy="1036765"/>
          </a:xfrm>
          <a:prstGeom prst="rect">
            <a:avLst/>
          </a:prstGeom>
        </p:spPr>
        <p:txBody>
          <a:bodyPr lIns="0" tIns="0" rIns="0" bIns="0" rtlCol="0" anchor="t">
            <a:spAutoFit/>
          </a:bodyPr>
          <a:lstStyle/>
          <a:p>
            <a:pPr algn="ctr">
              <a:lnSpc>
                <a:spcPts val="8480"/>
              </a:lnSpc>
            </a:pPr>
            <a:r>
              <a:rPr lang="en-US" sz="6057" b="1">
                <a:solidFill>
                  <a:srgbClr val="000000"/>
                </a:solidFill>
                <a:latin typeface="Recoleta Medium"/>
                <a:ea typeface="Recoleta Medium"/>
                <a:cs typeface="Recoleta Medium"/>
                <a:sym typeface="Recoleta Medium"/>
              </a:rPr>
              <a:t>TEAM - 4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955210" y="923925"/>
            <a:ext cx="16230600" cy="953122"/>
          </a:xfrm>
          <a:prstGeom prst="rect">
            <a:avLst/>
          </a:prstGeom>
        </p:spPr>
        <p:txBody>
          <a:bodyPr lIns="0" tIns="0" rIns="0" bIns="0" rtlCol="0" anchor="t">
            <a:spAutoFit/>
          </a:bodyPr>
          <a:lstStyle/>
          <a:p>
            <a:pPr algn="l">
              <a:lnSpc>
                <a:spcPts val="7840"/>
              </a:lnSpc>
            </a:pPr>
            <a:r>
              <a:rPr lang="en-US" sz="5600" b="1">
                <a:solidFill>
                  <a:srgbClr val="000000"/>
                </a:solidFill>
                <a:latin typeface="Recoleta Medium"/>
                <a:ea typeface="Recoleta Medium"/>
                <a:cs typeface="Recoleta Medium"/>
                <a:sym typeface="Recoleta Medium"/>
              </a:rPr>
              <a:t>DAX Measures </a:t>
            </a:r>
          </a:p>
        </p:txBody>
      </p:sp>
      <p:sp>
        <p:nvSpPr>
          <p:cNvPr id="4" name="TextBox 4"/>
          <p:cNvSpPr txBox="1"/>
          <p:nvPr/>
        </p:nvSpPr>
        <p:spPr>
          <a:xfrm>
            <a:off x="1028700" y="2254251"/>
            <a:ext cx="16083621" cy="7004049"/>
          </a:xfrm>
          <a:prstGeom prst="rect">
            <a:avLst/>
          </a:prstGeom>
        </p:spPr>
        <p:txBody>
          <a:bodyPr lIns="0" tIns="0" rIns="0" bIns="0" rtlCol="0" anchor="t">
            <a:spAutoFit/>
          </a:bodyPr>
          <a:lstStyle/>
          <a:p>
            <a:pPr algn="l">
              <a:lnSpc>
                <a:spcPts val="3500"/>
              </a:lnSpc>
            </a:pPr>
            <a:r>
              <a:rPr lang="en-US" sz="2500">
                <a:solidFill>
                  <a:srgbClr val="000000"/>
                </a:solidFill>
                <a:latin typeface="Canva Sans"/>
                <a:ea typeface="Canva Sans"/>
                <a:cs typeface="Canva Sans"/>
                <a:sym typeface="Canva Sans"/>
              </a:rPr>
              <a:t>To analyse various aspects of sales performance, the following DAX measures were created:</a:t>
            </a:r>
          </a:p>
          <a:p>
            <a:pPr algn="l">
              <a:lnSpc>
                <a:spcPts val="3500"/>
              </a:lnSpc>
            </a:pPr>
            <a:r>
              <a:rPr lang="en-US" sz="2500" b="1">
                <a:solidFill>
                  <a:srgbClr val="000000"/>
                </a:solidFill>
                <a:latin typeface="Canva Sans Bold"/>
                <a:ea typeface="Canva Sans Bold"/>
                <a:cs typeface="Canva Sans Bold"/>
                <a:sym typeface="Canva Sans Bold"/>
              </a:rPr>
              <a:t>Sales % by Category </a:t>
            </a:r>
            <a:r>
              <a:rPr lang="en-US" sz="2500">
                <a:solidFill>
                  <a:srgbClr val="000000"/>
                </a:solidFill>
                <a:latin typeface="Canva Sans"/>
                <a:ea typeface="Canva Sans"/>
                <a:cs typeface="Canva Sans"/>
                <a:sym typeface="Canva Sans"/>
              </a:rPr>
              <a:t>= DIVIDE ([Total Sales], CALCULATE ([Total Sales], ALL ([Product Category]))) </a:t>
            </a:r>
          </a:p>
          <a:p>
            <a:pPr algn="l">
              <a:lnSpc>
                <a:spcPts val="3500"/>
              </a:lnSpc>
            </a:pPr>
            <a:r>
              <a:rPr lang="en-US" sz="2500" b="1">
                <a:solidFill>
                  <a:srgbClr val="000000"/>
                </a:solidFill>
                <a:latin typeface="Canva Sans Bold"/>
                <a:ea typeface="Canva Sans Bold"/>
                <a:cs typeface="Canva Sans Bold"/>
                <a:sym typeface="Canva Sans Bold"/>
              </a:rPr>
              <a:t>Sales By Channel</a:t>
            </a:r>
            <a:r>
              <a:rPr lang="en-US" sz="2500">
                <a:solidFill>
                  <a:srgbClr val="000000"/>
                </a:solidFill>
                <a:latin typeface="Canva Sans"/>
                <a:ea typeface="Canva Sans"/>
                <a:cs typeface="Canva Sans"/>
                <a:sym typeface="Canva Sans"/>
              </a:rPr>
              <a:t> = CALCULATE (SUM ([Sale Amount]), ALLEXCEPT ([Sales Channel]))</a:t>
            </a:r>
          </a:p>
          <a:p>
            <a:pPr algn="l">
              <a:lnSpc>
                <a:spcPts val="3500"/>
              </a:lnSpc>
            </a:pPr>
            <a:r>
              <a:rPr lang="en-US" sz="2500" b="1">
                <a:solidFill>
                  <a:srgbClr val="000000"/>
                </a:solidFill>
                <a:latin typeface="Canva Sans Bold"/>
                <a:ea typeface="Canva Sans Bold"/>
                <a:cs typeface="Canva Sans Bold"/>
                <a:sym typeface="Canva Sans Bold"/>
              </a:rPr>
              <a:t>Sales By Region</a:t>
            </a:r>
            <a:r>
              <a:rPr lang="en-US" sz="2500">
                <a:solidFill>
                  <a:srgbClr val="000000"/>
                </a:solidFill>
                <a:latin typeface="Canva Sans"/>
                <a:ea typeface="Canva Sans"/>
                <a:cs typeface="Canva Sans"/>
                <a:sym typeface="Canva Sans"/>
              </a:rPr>
              <a:t> = CALCULATE (SUM ([Sale Amount]), ALLEXCEPT([Region]))</a:t>
            </a:r>
          </a:p>
          <a:p>
            <a:pPr algn="l">
              <a:lnSpc>
                <a:spcPts val="3500"/>
              </a:lnSpc>
            </a:pPr>
            <a:r>
              <a:rPr lang="en-US" sz="2500" b="1">
                <a:solidFill>
                  <a:srgbClr val="000000"/>
                </a:solidFill>
                <a:latin typeface="Canva Sans Bold"/>
                <a:ea typeface="Canva Sans Bold"/>
                <a:cs typeface="Canva Sans Bold"/>
                <a:sym typeface="Canva Sans Bold"/>
              </a:rPr>
              <a:t>Sales Per Client</a:t>
            </a:r>
            <a:r>
              <a:rPr lang="en-US" sz="2500">
                <a:solidFill>
                  <a:srgbClr val="000000"/>
                </a:solidFill>
                <a:latin typeface="Canva Sans"/>
                <a:ea typeface="Canva Sans"/>
                <a:cs typeface="Canva Sans"/>
                <a:sym typeface="Canva Sans"/>
              </a:rPr>
              <a:t> = DIVIDE ([Total Sales], [Client Count]) </a:t>
            </a:r>
          </a:p>
          <a:p>
            <a:pPr algn="l">
              <a:lnSpc>
                <a:spcPts val="3500"/>
              </a:lnSpc>
            </a:pPr>
            <a:r>
              <a:rPr lang="en-US" sz="2500" b="1">
                <a:solidFill>
                  <a:srgbClr val="000000"/>
                </a:solidFill>
                <a:latin typeface="Canva Sans Bold"/>
                <a:ea typeface="Canva Sans Bold"/>
                <a:cs typeface="Canva Sans Bold"/>
                <a:sym typeface="Canva Sans Bold"/>
              </a:rPr>
              <a:t>Total Discount</a:t>
            </a:r>
            <a:r>
              <a:rPr lang="en-US" sz="2500">
                <a:solidFill>
                  <a:srgbClr val="000000"/>
                </a:solidFill>
                <a:latin typeface="Canva Sans"/>
                <a:ea typeface="Canva Sans"/>
                <a:cs typeface="Canva Sans"/>
                <a:sym typeface="Canva Sans"/>
              </a:rPr>
              <a:t> = SUMX ([Sale Amount] * [Discount Rate]) </a:t>
            </a:r>
          </a:p>
          <a:p>
            <a:pPr algn="l">
              <a:lnSpc>
                <a:spcPts val="3500"/>
              </a:lnSpc>
            </a:pPr>
            <a:r>
              <a:rPr lang="en-US" sz="2500" b="1">
                <a:solidFill>
                  <a:srgbClr val="000000"/>
                </a:solidFill>
                <a:latin typeface="Canva Sans Bold"/>
                <a:ea typeface="Canva Sans Bold"/>
                <a:cs typeface="Canva Sans Bold"/>
                <a:sym typeface="Canva Sans Bold"/>
              </a:rPr>
              <a:t>Total Sales</a:t>
            </a:r>
            <a:r>
              <a:rPr lang="en-US" sz="2500">
                <a:solidFill>
                  <a:srgbClr val="000000"/>
                </a:solidFill>
                <a:latin typeface="Canva Sans"/>
                <a:ea typeface="Canva Sans"/>
                <a:cs typeface="Canva Sans"/>
                <a:sym typeface="Canva Sans"/>
              </a:rPr>
              <a:t> = SUM ([Sale Amount]) </a:t>
            </a:r>
          </a:p>
          <a:p>
            <a:pPr algn="l">
              <a:lnSpc>
                <a:spcPts val="3500"/>
              </a:lnSpc>
            </a:pPr>
            <a:r>
              <a:rPr lang="en-US" sz="2500" b="1">
                <a:solidFill>
                  <a:srgbClr val="000000"/>
                </a:solidFill>
                <a:latin typeface="Canva Sans Bold"/>
                <a:ea typeface="Canva Sans Bold"/>
                <a:cs typeface="Canva Sans Bold"/>
                <a:sym typeface="Canva Sans Bold"/>
              </a:rPr>
              <a:t>Total Units Sold</a:t>
            </a:r>
            <a:r>
              <a:rPr lang="en-US" sz="2500">
                <a:solidFill>
                  <a:srgbClr val="000000"/>
                </a:solidFill>
                <a:latin typeface="Canva Sans"/>
                <a:ea typeface="Canva Sans"/>
                <a:cs typeface="Canva Sans"/>
                <a:sym typeface="Canva Sans"/>
              </a:rPr>
              <a:t> = SUM ([Quantity])</a:t>
            </a:r>
          </a:p>
          <a:p>
            <a:pPr algn="l">
              <a:lnSpc>
                <a:spcPts val="3500"/>
              </a:lnSpc>
            </a:pPr>
            <a:r>
              <a:rPr lang="en-US" sz="2500" b="1">
                <a:solidFill>
                  <a:srgbClr val="000000"/>
                </a:solidFill>
                <a:latin typeface="Canva Sans Bold"/>
                <a:ea typeface="Canva Sans Bold"/>
                <a:cs typeface="Canva Sans Bold"/>
                <a:sym typeface="Canva Sans Bold"/>
              </a:rPr>
              <a:t>Total Cost</a:t>
            </a:r>
            <a:r>
              <a:rPr lang="en-US" sz="2500">
                <a:solidFill>
                  <a:srgbClr val="000000"/>
                </a:solidFill>
                <a:latin typeface="Canva Sans"/>
                <a:ea typeface="Canva Sans"/>
                <a:cs typeface="Canva Sans"/>
                <a:sym typeface="Canva Sans"/>
              </a:rPr>
              <a:t> = SUM ([Actual Cost]) </a:t>
            </a:r>
          </a:p>
          <a:p>
            <a:pPr algn="l">
              <a:lnSpc>
                <a:spcPts val="3500"/>
              </a:lnSpc>
            </a:pPr>
            <a:r>
              <a:rPr lang="en-US" sz="2500" b="1">
                <a:solidFill>
                  <a:srgbClr val="000000"/>
                </a:solidFill>
                <a:latin typeface="Canva Sans Bold"/>
                <a:ea typeface="Canva Sans Bold"/>
                <a:cs typeface="Canva Sans Bold"/>
                <a:sym typeface="Canva Sans Bold"/>
              </a:rPr>
              <a:t>Total Sales by Category</a:t>
            </a:r>
            <a:r>
              <a:rPr lang="en-US" sz="2500">
                <a:solidFill>
                  <a:srgbClr val="000000"/>
                </a:solidFill>
                <a:latin typeface="Canva Sans"/>
                <a:ea typeface="Canva Sans"/>
                <a:cs typeface="Canva Sans"/>
                <a:sym typeface="Canva Sans"/>
              </a:rPr>
              <a:t> = CALCULATE (SUM ([Sale Amount]), ALLEXCEPT ([Product Category]))</a:t>
            </a:r>
          </a:p>
          <a:p>
            <a:pPr algn="l">
              <a:lnSpc>
                <a:spcPts val="3500"/>
              </a:lnSpc>
            </a:pPr>
            <a:r>
              <a:rPr lang="en-US" sz="2500" b="1">
                <a:solidFill>
                  <a:srgbClr val="000000"/>
                </a:solidFill>
                <a:latin typeface="Canva Sans Bold"/>
                <a:ea typeface="Canva Sans Bold"/>
                <a:cs typeface="Canva Sans Bold"/>
                <a:sym typeface="Canva Sans Bold"/>
              </a:rPr>
              <a:t>Non-Return Count</a:t>
            </a:r>
            <a:r>
              <a:rPr lang="en-US" sz="2500">
                <a:solidFill>
                  <a:srgbClr val="000000"/>
                </a:solidFill>
                <a:latin typeface="Canva Sans"/>
                <a:ea typeface="Canva Sans"/>
                <a:cs typeface="Canva Sans"/>
                <a:sym typeface="Canva Sans"/>
              </a:rPr>
              <a:t> = COUNTROWS (FILTER ([Product Return Status] = "No Return")) </a:t>
            </a:r>
          </a:p>
          <a:p>
            <a:pPr algn="l">
              <a:lnSpc>
                <a:spcPts val="3500"/>
              </a:lnSpc>
            </a:pPr>
            <a:r>
              <a:rPr lang="en-US" sz="2500" b="1">
                <a:solidFill>
                  <a:srgbClr val="000000"/>
                </a:solidFill>
                <a:latin typeface="Canva Sans Bold"/>
                <a:ea typeface="Canva Sans Bold"/>
                <a:cs typeface="Canva Sans Bold"/>
                <a:sym typeface="Canva Sans Bold"/>
              </a:rPr>
              <a:t>Gross Profit Margin </a:t>
            </a:r>
            <a:r>
              <a:rPr lang="en-US" sz="2500">
                <a:solidFill>
                  <a:srgbClr val="000000"/>
                </a:solidFill>
                <a:latin typeface="Canva Sans"/>
                <a:ea typeface="Canva Sans"/>
                <a:cs typeface="Canva Sans"/>
                <a:sym typeface="Canva Sans"/>
              </a:rPr>
              <a:t>= DIVIDE ([Gross Profit], [Total Sales])</a:t>
            </a:r>
          </a:p>
          <a:p>
            <a:pPr algn="l">
              <a:lnSpc>
                <a:spcPts val="3500"/>
              </a:lnSpc>
            </a:pPr>
            <a:r>
              <a:rPr lang="en-US" sz="2500" b="1">
                <a:solidFill>
                  <a:srgbClr val="000000"/>
                </a:solidFill>
                <a:latin typeface="Canva Sans Bold"/>
                <a:ea typeface="Canva Sans Bold"/>
                <a:cs typeface="Canva Sans Bold"/>
                <a:sym typeface="Canva Sans Bold"/>
              </a:rPr>
              <a:t>Gross Profit</a:t>
            </a:r>
            <a:r>
              <a:rPr lang="en-US" sz="2500">
                <a:solidFill>
                  <a:srgbClr val="000000"/>
                </a:solidFill>
                <a:latin typeface="Canva Sans"/>
                <a:ea typeface="Canva Sans"/>
                <a:cs typeface="Canva Sans"/>
                <a:sym typeface="Canva Sans"/>
              </a:rPr>
              <a:t> = SUM ([Profit Margin]) </a:t>
            </a:r>
          </a:p>
          <a:p>
            <a:pPr algn="l">
              <a:lnSpc>
                <a:spcPts val="3500"/>
              </a:lnSpc>
            </a:pPr>
            <a:r>
              <a:rPr lang="en-US" sz="2500" b="1">
                <a:solidFill>
                  <a:srgbClr val="000000"/>
                </a:solidFill>
                <a:latin typeface="Canva Sans Bold"/>
                <a:ea typeface="Canva Sans Bold"/>
                <a:cs typeface="Canva Sans Bold"/>
                <a:sym typeface="Canva Sans Bold"/>
              </a:rPr>
              <a:t>Client Count</a:t>
            </a:r>
            <a:r>
              <a:rPr lang="en-US" sz="2500">
                <a:solidFill>
                  <a:srgbClr val="000000"/>
                </a:solidFill>
                <a:latin typeface="Canva Sans"/>
                <a:ea typeface="Canva Sans"/>
                <a:cs typeface="Canva Sans"/>
                <a:sym typeface="Canva Sans"/>
              </a:rPr>
              <a:t> = DISTINCTCOUNT ([Client Code]) </a:t>
            </a:r>
          </a:p>
          <a:p>
            <a:pPr algn="l">
              <a:lnSpc>
                <a:spcPts val="3500"/>
              </a:lnSpc>
            </a:pPr>
            <a:r>
              <a:rPr lang="en-US" sz="2500" b="1">
                <a:solidFill>
                  <a:srgbClr val="000000"/>
                </a:solidFill>
                <a:latin typeface="Canva Sans Bold"/>
                <a:ea typeface="Canva Sans Bold"/>
                <a:cs typeface="Canva Sans Bold"/>
                <a:sym typeface="Canva Sans Bold"/>
              </a:rPr>
              <a:t>Average Unit Price</a:t>
            </a:r>
            <a:r>
              <a:rPr lang="en-US" sz="2500">
                <a:solidFill>
                  <a:srgbClr val="000000"/>
                </a:solidFill>
                <a:latin typeface="Canva Sans"/>
                <a:ea typeface="Canva Sans"/>
                <a:cs typeface="Canva Sans"/>
                <a:sym typeface="Canva Sans"/>
              </a:rPr>
              <a:t> = AVERAGEX ([Unit Price])</a:t>
            </a:r>
          </a:p>
          <a:p>
            <a:pPr algn="l">
              <a:lnSpc>
                <a:spcPts val="3500"/>
              </a:lnSpc>
            </a:pPr>
            <a:r>
              <a:rPr lang="en-US" sz="2500" b="1">
                <a:solidFill>
                  <a:srgbClr val="000000"/>
                </a:solidFill>
                <a:latin typeface="Canva Sans Bold"/>
                <a:ea typeface="Canva Sans Bold"/>
                <a:cs typeface="Canva Sans Bold"/>
                <a:sym typeface="Canva Sans Bold"/>
              </a:rPr>
              <a:t>Average Sales per Order </a:t>
            </a:r>
            <a:r>
              <a:rPr lang="en-US" sz="2500">
                <a:solidFill>
                  <a:srgbClr val="000000"/>
                </a:solidFill>
                <a:latin typeface="Canva Sans"/>
                <a:ea typeface="Canva Sans"/>
                <a:cs typeface="Canva Sans"/>
                <a:sym typeface="Canva Sans"/>
              </a:rPr>
              <a:t>= AVERAGEX ([Sale Amount])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AutoShape 3"/>
          <p:cNvSpPr/>
          <p:nvPr/>
        </p:nvSpPr>
        <p:spPr>
          <a:xfrm>
            <a:off x="9176013" y="0"/>
            <a:ext cx="9111987" cy="10287000"/>
          </a:xfrm>
          <a:prstGeom prst="rect">
            <a:avLst/>
          </a:prstGeom>
          <a:solidFill>
            <a:srgbClr val="FFFFFF"/>
          </a:solidFill>
        </p:spPr>
        <p:txBody>
          <a:bodyPr/>
          <a:lstStyle/>
          <a:p>
            <a:endParaRPr lang="en-IN"/>
          </a:p>
        </p:txBody>
      </p:sp>
      <p:sp>
        <p:nvSpPr>
          <p:cNvPr id="4" name="Freeform 4"/>
          <p:cNvSpPr/>
          <p:nvPr/>
        </p:nvSpPr>
        <p:spPr>
          <a:xfrm>
            <a:off x="10261538" y="1562457"/>
            <a:ext cx="6940937" cy="7695843"/>
          </a:xfrm>
          <a:custGeom>
            <a:avLst/>
            <a:gdLst/>
            <a:ahLst/>
            <a:cxnLst/>
            <a:rect l="l" t="t" r="r" b="b"/>
            <a:pathLst>
              <a:path w="6940937" h="7695843">
                <a:moveTo>
                  <a:pt x="0" y="0"/>
                </a:moveTo>
                <a:lnTo>
                  <a:pt x="6940937" y="0"/>
                </a:lnTo>
                <a:lnTo>
                  <a:pt x="6940937" y="7695843"/>
                </a:lnTo>
                <a:lnTo>
                  <a:pt x="0" y="7695843"/>
                </a:lnTo>
                <a:lnTo>
                  <a:pt x="0" y="0"/>
                </a:lnTo>
                <a:close/>
              </a:path>
            </a:pathLst>
          </a:custGeom>
          <a:blipFill>
            <a:blip r:embed="rId3"/>
            <a:stretch>
              <a:fillRect/>
            </a:stretch>
          </a:blipFill>
        </p:spPr>
        <p:txBody>
          <a:bodyPr/>
          <a:lstStyle/>
          <a:p>
            <a:endParaRPr lang="en-IN"/>
          </a:p>
        </p:txBody>
      </p:sp>
      <p:sp>
        <p:nvSpPr>
          <p:cNvPr id="5" name="TextBox 5"/>
          <p:cNvSpPr txBox="1"/>
          <p:nvPr/>
        </p:nvSpPr>
        <p:spPr>
          <a:xfrm>
            <a:off x="514350" y="714732"/>
            <a:ext cx="7237878" cy="1695450"/>
          </a:xfrm>
          <a:prstGeom prst="rect">
            <a:avLst/>
          </a:prstGeom>
        </p:spPr>
        <p:txBody>
          <a:bodyPr lIns="0" tIns="0" rIns="0" bIns="0" rtlCol="0" anchor="t">
            <a:spAutoFit/>
          </a:bodyPr>
          <a:lstStyle/>
          <a:p>
            <a:pPr marL="0" lvl="0" indent="0" algn="l">
              <a:lnSpc>
                <a:spcPts val="6720"/>
              </a:lnSpc>
              <a:spcBef>
                <a:spcPct val="0"/>
              </a:spcBef>
            </a:pPr>
            <a:r>
              <a:rPr lang="en-US" sz="5600" b="1">
                <a:solidFill>
                  <a:srgbClr val="000000"/>
                </a:solidFill>
                <a:latin typeface="Recoleta Medium"/>
                <a:ea typeface="Recoleta Medium"/>
                <a:cs typeface="Recoleta Medium"/>
                <a:sym typeface="Recoleta Medium"/>
              </a:rPr>
              <a:t>Sales performance metrics</a:t>
            </a:r>
          </a:p>
        </p:txBody>
      </p:sp>
      <p:sp>
        <p:nvSpPr>
          <p:cNvPr id="6" name="TextBox 6"/>
          <p:cNvSpPr txBox="1"/>
          <p:nvPr/>
        </p:nvSpPr>
        <p:spPr>
          <a:xfrm>
            <a:off x="514350" y="3319780"/>
            <a:ext cx="8266578" cy="5981065"/>
          </a:xfrm>
          <a:prstGeom prst="rect">
            <a:avLst/>
          </a:prstGeom>
        </p:spPr>
        <p:txBody>
          <a:bodyPr lIns="0" tIns="0" rIns="0" bIns="0" rtlCol="0" anchor="t">
            <a:spAutoFit/>
          </a:bodyPr>
          <a:lstStyle/>
          <a:p>
            <a:pPr algn="l">
              <a:lnSpc>
                <a:spcPts val="4759"/>
              </a:lnSpc>
            </a:pPr>
            <a:r>
              <a:rPr lang="en-US" sz="3399">
                <a:solidFill>
                  <a:srgbClr val="000000"/>
                </a:solidFill>
                <a:latin typeface="Canva Sans"/>
                <a:ea typeface="Canva Sans"/>
                <a:cs typeface="Canva Sans"/>
                <a:sym typeface="Canva Sans"/>
              </a:rPr>
              <a:t>They represent crucial metrics for evaluating sales performance, such as </a:t>
            </a:r>
            <a:r>
              <a:rPr lang="en-US" sz="3399" b="1">
                <a:solidFill>
                  <a:srgbClr val="000000"/>
                </a:solidFill>
                <a:latin typeface="Canva Sans Bold"/>
                <a:ea typeface="Canva Sans Bold"/>
                <a:cs typeface="Canva Sans Bold"/>
                <a:sym typeface="Canva Sans Bold"/>
              </a:rPr>
              <a:t>1. </a:t>
            </a:r>
            <a:r>
              <a:rPr lang="en-US" sz="3399">
                <a:solidFill>
                  <a:srgbClr val="000000"/>
                </a:solidFill>
                <a:latin typeface="Canva Sans"/>
                <a:ea typeface="Canva Sans"/>
                <a:cs typeface="Canva Sans"/>
                <a:sym typeface="Canva Sans"/>
              </a:rPr>
              <a:t>Total Units Sold</a:t>
            </a:r>
          </a:p>
          <a:p>
            <a:pPr algn="l">
              <a:lnSpc>
                <a:spcPts val="4759"/>
              </a:lnSpc>
            </a:pPr>
            <a:r>
              <a:rPr lang="en-US" sz="3399" b="1">
                <a:solidFill>
                  <a:srgbClr val="000000"/>
                </a:solidFill>
                <a:latin typeface="Canva Sans Bold"/>
                <a:ea typeface="Canva Sans Bold"/>
                <a:cs typeface="Canva Sans Bold"/>
                <a:sym typeface="Canva Sans Bold"/>
              </a:rPr>
              <a:t>2. </a:t>
            </a:r>
            <a:r>
              <a:rPr lang="en-US" sz="3399">
                <a:solidFill>
                  <a:srgbClr val="000000"/>
                </a:solidFill>
                <a:latin typeface="Canva Sans"/>
                <a:ea typeface="Canva Sans"/>
                <a:cs typeface="Canva Sans"/>
                <a:sym typeface="Canva Sans"/>
              </a:rPr>
              <a:t>Average Sales per Order</a:t>
            </a:r>
          </a:p>
          <a:p>
            <a:pPr algn="l">
              <a:lnSpc>
                <a:spcPts val="4759"/>
              </a:lnSpc>
            </a:pPr>
            <a:r>
              <a:rPr lang="en-US" sz="3399" b="1">
                <a:solidFill>
                  <a:srgbClr val="000000"/>
                </a:solidFill>
                <a:latin typeface="Canva Sans Bold"/>
                <a:ea typeface="Canva Sans Bold"/>
                <a:cs typeface="Canva Sans Bold"/>
                <a:sym typeface="Canva Sans Bold"/>
              </a:rPr>
              <a:t>3.</a:t>
            </a:r>
            <a:r>
              <a:rPr lang="en-US" sz="3399">
                <a:solidFill>
                  <a:srgbClr val="000000"/>
                </a:solidFill>
                <a:latin typeface="Canva Sans"/>
                <a:ea typeface="Canva Sans"/>
                <a:cs typeface="Canva Sans"/>
                <a:sym typeface="Canva Sans"/>
              </a:rPr>
              <a:t> Sales Percentage</a:t>
            </a:r>
          </a:p>
          <a:p>
            <a:pPr algn="l">
              <a:lnSpc>
                <a:spcPts val="4759"/>
              </a:lnSpc>
            </a:pPr>
            <a:r>
              <a:rPr lang="en-US" sz="3399" b="1">
                <a:solidFill>
                  <a:srgbClr val="000000"/>
                </a:solidFill>
                <a:latin typeface="Canva Sans Bold"/>
                <a:ea typeface="Canva Sans Bold"/>
                <a:cs typeface="Canva Sans Bold"/>
                <a:sym typeface="Canva Sans Bold"/>
              </a:rPr>
              <a:t>4.</a:t>
            </a:r>
            <a:r>
              <a:rPr lang="en-US" sz="3399">
                <a:solidFill>
                  <a:srgbClr val="000000"/>
                </a:solidFill>
                <a:latin typeface="Canva Sans"/>
                <a:ea typeface="Canva Sans"/>
                <a:cs typeface="Canva Sans"/>
                <a:sym typeface="Canva Sans"/>
              </a:rPr>
              <a:t> Sale Amount</a:t>
            </a:r>
          </a:p>
          <a:p>
            <a:pPr algn="l">
              <a:lnSpc>
                <a:spcPts val="4759"/>
              </a:lnSpc>
            </a:pPr>
            <a:r>
              <a:rPr lang="en-US" sz="3399" b="1">
                <a:solidFill>
                  <a:srgbClr val="000000"/>
                </a:solidFill>
                <a:latin typeface="Canva Sans Bold"/>
                <a:ea typeface="Canva Sans Bold"/>
                <a:cs typeface="Canva Sans Bold"/>
                <a:sym typeface="Canva Sans Bold"/>
              </a:rPr>
              <a:t>5.</a:t>
            </a:r>
            <a:r>
              <a:rPr lang="en-US" sz="3399">
                <a:solidFill>
                  <a:srgbClr val="000000"/>
                </a:solidFill>
                <a:latin typeface="Canva Sans"/>
                <a:ea typeface="Canva Sans"/>
                <a:cs typeface="Canva Sans"/>
                <a:sym typeface="Canva Sans"/>
              </a:rPr>
              <a:t> Profit</a:t>
            </a:r>
          </a:p>
          <a:p>
            <a:pPr algn="l">
              <a:lnSpc>
                <a:spcPts val="4759"/>
              </a:lnSpc>
            </a:pPr>
            <a:r>
              <a:rPr lang="en-US" sz="3399" b="1">
                <a:solidFill>
                  <a:srgbClr val="000000"/>
                </a:solidFill>
                <a:latin typeface="Canva Sans Bold"/>
                <a:ea typeface="Canva Sans Bold"/>
                <a:cs typeface="Canva Sans Bold"/>
                <a:sym typeface="Canva Sans Bold"/>
              </a:rPr>
              <a:t>6.</a:t>
            </a:r>
            <a:r>
              <a:rPr lang="en-US" sz="3399">
                <a:solidFill>
                  <a:srgbClr val="000000"/>
                </a:solidFill>
                <a:latin typeface="Canva Sans"/>
                <a:ea typeface="Canva Sans"/>
                <a:cs typeface="Canva Sans"/>
                <a:sym typeface="Canva Sans"/>
              </a:rPr>
              <a:t> Discount</a:t>
            </a:r>
          </a:p>
          <a:p>
            <a:pPr algn="l">
              <a:lnSpc>
                <a:spcPts val="4759"/>
              </a:lnSpc>
            </a:pPr>
            <a:r>
              <a:rPr lang="en-US" sz="3399" b="1">
                <a:solidFill>
                  <a:srgbClr val="000000"/>
                </a:solidFill>
                <a:latin typeface="Canva Sans Bold"/>
                <a:ea typeface="Canva Sans Bold"/>
                <a:cs typeface="Canva Sans Bold"/>
                <a:sym typeface="Canva Sans Bold"/>
              </a:rPr>
              <a:t>7. </a:t>
            </a:r>
            <a:r>
              <a:rPr lang="en-US" sz="3399">
                <a:solidFill>
                  <a:srgbClr val="000000"/>
                </a:solidFill>
                <a:latin typeface="Canva Sans"/>
                <a:ea typeface="Canva Sans"/>
                <a:cs typeface="Canva Sans"/>
                <a:sym typeface="Canva Sans"/>
              </a:rPr>
              <a:t>Return Count</a:t>
            </a:r>
          </a:p>
          <a:p>
            <a:pPr algn="l">
              <a:lnSpc>
                <a:spcPts val="4759"/>
              </a:lnSpc>
            </a:pPr>
            <a:r>
              <a:rPr lang="en-US" sz="3399" b="1">
                <a:solidFill>
                  <a:srgbClr val="000000"/>
                </a:solidFill>
                <a:latin typeface="Canva Sans Bold"/>
                <a:ea typeface="Canva Sans Bold"/>
                <a:cs typeface="Canva Sans Bold"/>
                <a:sym typeface="Canva Sans Bold"/>
              </a:rPr>
              <a:t>8.</a:t>
            </a:r>
            <a:r>
              <a:rPr lang="en-US" sz="3399">
                <a:solidFill>
                  <a:srgbClr val="000000"/>
                </a:solidFill>
                <a:latin typeface="Canva Sans"/>
                <a:ea typeface="Canva Sans"/>
                <a:cs typeface="Canva Sans"/>
                <a:sym typeface="Canva Sans"/>
              </a:rPr>
              <a:t> Non-Return Count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AutoShape 3"/>
          <p:cNvSpPr/>
          <p:nvPr/>
        </p:nvSpPr>
        <p:spPr>
          <a:xfrm>
            <a:off x="9176013" y="0"/>
            <a:ext cx="9111987" cy="10287000"/>
          </a:xfrm>
          <a:prstGeom prst="rect">
            <a:avLst/>
          </a:prstGeom>
          <a:solidFill>
            <a:srgbClr val="FFFFFF"/>
          </a:solidFill>
        </p:spPr>
        <p:txBody>
          <a:bodyPr/>
          <a:lstStyle/>
          <a:p>
            <a:endParaRPr lang="en-IN"/>
          </a:p>
        </p:txBody>
      </p:sp>
      <p:sp>
        <p:nvSpPr>
          <p:cNvPr id="4" name="Freeform 4"/>
          <p:cNvSpPr/>
          <p:nvPr/>
        </p:nvSpPr>
        <p:spPr>
          <a:xfrm>
            <a:off x="10541271" y="671541"/>
            <a:ext cx="6718029" cy="4457758"/>
          </a:xfrm>
          <a:custGeom>
            <a:avLst/>
            <a:gdLst/>
            <a:ahLst/>
            <a:cxnLst/>
            <a:rect l="l" t="t" r="r" b="b"/>
            <a:pathLst>
              <a:path w="6718029" h="4457758">
                <a:moveTo>
                  <a:pt x="0" y="0"/>
                </a:moveTo>
                <a:lnTo>
                  <a:pt x="6718029" y="0"/>
                </a:lnTo>
                <a:lnTo>
                  <a:pt x="6718029" y="4457758"/>
                </a:lnTo>
                <a:lnTo>
                  <a:pt x="0" y="4457758"/>
                </a:lnTo>
                <a:lnTo>
                  <a:pt x="0" y="0"/>
                </a:lnTo>
                <a:close/>
              </a:path>
            </a:pathLst>
          </a:custGeom>
          <a:blipFill>
            <a:blip r:embed="rId3"/>
            <a:stretch>
              <a:fillRect/>
            </a:stretch>
          </a:blipFill>
        </p:spPr>
        <p:txBody>
          <a:bodyPr/>
          <a:lstStyle/>
          <a:p>
            <a:endParaRPr lang="en-IN"/>
          </a:p>
        </p:txBody>
      </p:sp>
      <p:sp>
        <p:nvSpPr>
          <p:cNvPr id="5" name="Freeform 5"/>
          <p:cNvSpPr/>
          <p:nvPr/>
        </p:nvSpPr>
        <p:spPr>
          <a:xfrm>
            <a:off x="10541271" y="5455230"/>
            <a:ext cx="6719853" cy="4114800"/>
          </a:xfrm>
          <a:custGeom>
            <a:avLst/>
            <a:gdLst/>
            <a:ahLst/>
            <a:cxnLst/>
            <a:rect l="l" t="t" r="r" b="b"/>
            <a:pathLst>
              <a:path w="6719853" h="4114800">
                <a:moveTo>
                  <a:pt x="0" y="0"/>
                </a:moveTo>
                <a:lnTo>
                  <a:pt x="6719853" y="0"/>
                </a:lnTo>
                <a:lnTo>
                  <a:pt x="6719853" y="4114800"/>
                </a:lnTo>
                <a:lnTo>
                  <a:pt x="0" y="4114800"/>
                </a:lnTo>
                <a:lnTo>
                  <a:pt x="0" y="0"/>
                </a:lnTo>
                <a:close/>
              </a:path>
            </a:pathLst>
          </a:custGeom>
          <a:blipFill>
            <a:blip r:embed="rId4"/>
            <a:stretch>
              <a:fillRect/>
            </a:stretch>
          </a:blipFill>
        </p:spPr>
        <p:txBody>
          <a:bodyPr/>
          <a:lstStyle/>
          <a:p>
            <a:endParaRPr lang="en-IN"/>
          </a:p>
        </p:txBody>
      </p:sp>
      <p:sp>
        <p:nvSpPr>
          <p:cNvPr id="6" name="TextBox 6"/>
          <p:cNvSpPr txBox="1"/>
          <p:nvPr/>
        </p:nvSpPr>
        <p:spPr>
          <a:xfrm>
            <a:off x="1028700" y="662016"/>
            <a:ext cx="7237878" cy="1228725"/>
          </a:xfrm>
          <a:prstGeom prst="rect">
            <a:avLst/>
          </a:prstGeom>
        </p:spPr>
        <p:txBody>
          <a:bodyPr lIns="0" tIns="0" rIns="0" bIns="0" rtlCol="0" anchor="t">
            <a:spAutoFit/>
          </a:bodyPr>
          <a:lstStyle/>
          <a:p>
            <a:pPr marL="0" lvl="0" indent="0" algn="l">
              <a:lnSpc>
                <a:spcPts val="4800"/>
              </a:lnSpc>
              <a:spcBef>
                <a:spcPct val="0"/>
              </a:spcBef>
            </a:pPr>
            <a:r>
              <a:rPr lang="en-US" sz="4000" b="1">
                <a:solidFill>
                  <a:srgbClr val="000000"/>
                </a:solidFill>
                <a:latin typeface="Recoleta Medium"/>
                <a:ea typeface="Recoleta Medium"/>
                <a:cs typeface="Recoleta Medium"/>
                <a:sym typeface="Recoleta Medium"/>
              </a:rPr>
              <a:t>Key Insights for Sales Performance</a:t>
            </a:r>
          </a:p>
        </p:txBody>
      </p:sp>
      <p:sp>
        <p:nvSpPr>
          <p:cNvPr id="7" name="TextBox 7"/>
          <p:cNvSpPr txBox="1"/>
          <p:nvPr/>
        </p:nvSpPr>
        <p:spPr>
          <a:xfrm>
            <a:off x="996687" y="2226015"/>
            <a:ext cx="8147313" cy="8060985"/>
          </a:xfrm>
          <a:prstGeom prst="rect">
            <a:avLst/>
          </a:prstGeom>
        </p:spPr>
        <p:txBody>
          <a:bodyPr lIns="0" tIns="0" rIns="0" bIns="0" rtlCol="0" anchor="t">
            <a:spAutoFit/>
          </a:bodyPr>
          <a:lstStyle/>
          <a:p>
            <a:pPr algn="l">
              <a:lnSpc>
                <a:spcPts val="4043"/>
              </a:lnSpc>
            </a:pPr>
            <a:r>
              <a:rPr lang="en-US" sz="2888" b="1">
                <a:solidFill>
                  <a:srgbClr val="000000"/>
                </a:solidFill>
                <a:latin typeface="Canva Sans Bold"/>
                <a:ea typeface="Canva Sans Bold"/>
                <a:cs typeface="Canva Sans Bold"/>
                <a:sym typeface="Canva Sans Bold"/>
              </a:rPr>
              <a:t>By Product Category:</a:t>
            </a:r>
          </a:p>
          <a:p>
            <a:pPr marL="623599" lvl="1" indent="-311800" algn="l">
              <a:lnSpc>
                <a:spcPts val="4043"/>
              </a:lnSpc>
              <a:buFont typeface="Arial"/>
              <a:buChar char="•"/>
            </a:pPr>
            <a:r>
              <a:rPr lang="en-US" sz="2888" b="1">
                <a:solidFill>
                  <a:srgbClr val="000000"/>
                </a:solidFill>
                <a:latin typeface="Canva Sans Bold"/>
                <a:ea typeface="Canva Sans Bold"/>
                <a:cs typeface="Canva Sans Bold"/>
                <a:sym typeface="Canva Sans Bold"/>
              </a:rPr>
              <a:t>Automative Parts</a:t>
            </a:r>
            <a:r>
              <a:rPr lang="en-US" sz="2888">
                <a:solidFill>
                  <a:srgbClr val="000000"/>
                </a:solidFill>
                <a:latin typeface="Canva Sans"/>
                <a:ea typeface="Canva Sans"/>
                <a:cs typeface="Canva Sans"/>
                <a:sym typeface="Canva Sans"/>
              </a:rPr>
              <a:t> contribute 25.92% (304.1K), ranking second.</a:t>
            </a:r>
          </a:p>
          <a:p>
            <a:pPr marL="623599" lvl="1" indent="-311800" algn="l">
              <a:lnSpc>
                <a:spcPts val="4043"/>
              </a:lnSpc>
              <a:buFont typeface="Arial"/>
              <a:buChar char="•"/>
            </a:pPr>
            <a:r>
              <a:rPr lang="en-US" sz="2888" b="1">
                <a:solidFill>
                  <a:srgbClr val="000000"/>
                </a:solidFill>
                <a:latin typeface="Canva Sans Bold"/>
                <a:ea typeface="Canva Sans Bold"/>
                <a:cs typeface="Canva Sans Bold"/>
                <a:sym typeface="Canva Sans Bold"/>
              </a:rPr>
              <a:t>Wearable Tech</a:t>
            </a:r>
            <a:r>
              <a:rPr lang="en-US" sz="2888">
                <a:solidFill>
                  <a:srgbClr val="000000"/>
                </a:solidFill>
                <a:latin typeface="Canva Sans"/>
                <a:ea typeface="Canva Sans"/>
                <a:cs typeface="Canva Sans"/>
                <a:sym typeface="Canva Sans"/>
              </a:rPr>
              <a:t> lead sales with 22.04% (258.52K).</a:t>
            </a:r>
          </a:p>
          <a:p>
            <a:pPr algn="l">
              <a:lnSpc>
                <a:spcPts val="4043"/>
              </a:lnSpc>
            </a:pPr>
            <a:endParaRPr lang="en-US" sz="2888">
              <a:solidFill>
                <a:srgbClr val="000000"/>
              </a:solidFill>
              <a:latin typeface="Canva Sans"/>
              <a:ea typeface="Canva Sans"/>
              <a:cs typeface="Canva Sans"/>
              <a:sym typeface="Canva Sans"/>
            </a:endParaRPr>
          </a:p>
          <a:p>
            <a:pPr algn="l">
              <a:lnSpc>
                <a:spcPts val="4043"/>
              </a:lnSpc>
            </a:pPr>
            <a:r>
              <a:rPr lang="en-US" sz="2888" b="1">
                <a:solidFill>
                  <a:srgbClr val="000000"/>
                </a:solidFill>
                <a:latin typeface="Canva Sans Bold"/>
                <a:ea typeface="Canva Sans Bold"/>
                <a:cs typeface="Canva Sans Bold"/>
                <a:sym typeface="Canva Sans Bold"/>
              </a:rPr>
              <a:t>By Sales Channel:</a:t>
            </a:r>
          </a:p>
          <a:p>
            <a:pPr marL="623599" lvl="1" indent="-311800" algn="l">
              <a:lnSpc>
                <a:spcPts val="4043"/>
              </a:lnSpc>
              <a:buFont typeface="Arial"/>
              <a:buChar char="•"/>
            </a:pPr>
            <a:r>
              <a:rPr lang="en-US" sz="2888" b="1">
                <a:solidFill>
                  <a:srgbClr val="000000"/>
                </a:solidFill>
                <a:latin typeface="Canva Sans Bold"/>
                <a:ea typeface="Canva Sans Bold"/>
                <a:cs typeface="Canva Sans Bold"/>
                <a:sym typeface="Canva Sans Bold"/>
              </a:rPr>
              <a:t>Online Channel</a:t>
            </a:r>
            <a:r>
              <a:rPr lang="en-US" sz="2888">
                <a:solidFill>
                  <a:srgbClr val="000000"/>
                </a:solidFill>
                <a:latin typeface="Canva Sans"/>
                <a:ea typeface="Canva Sans"/>
                <a:cs typeface="Canva Sans"/>
                <a:sym typeface="Canva Sans"/>
              </a:rPr>
              <a:t> dominates with 40.99% (480.86K).</a:t>
            </a:r>
          </a:p>
          <a:p>
            <a:pPr algn="l">
              <a:lnSpc>
                <a:spcPts val="4043"/>
              </a:lnSpc>
            </a:pPr>
            <a:endParaRPr lang="en-US" sz="2888">
              <a:solidFill>
                <a:srgbClr val="000000"/>
              </a:solidFill>
              <a:latin typeface="Canva Sans"/>
              <a:ea typeface="Canva Sans"/>
              <a:cs typeface="Canva Sans"/>
              <a:sym typeface="Canva Sans"/>
            </a:endParaRPr>
          </a:p>
          <a:p>
            <a:pPr algn="l">
              <a:lnSpc>
                <a:spcPts val="4043"/>
              </a:lnSpc>
            </a:pPr>
            <a:r>
              <a:rPr lang="en-US" sz="2888" b="1">
                <a:solidFill>
                  <a:srgbClr val="000000"/>
                </a:solidFill>
                <a:latin typeface="Canva Sans Bold"/>
                <a:ea typeface="Canva Sans Bold"/>
                <a:cs typeface="Canva Sans Bold"/>
                <a:sym typeface="Canva Sans Bold"/>
              </a:rPr>
              <a:t>Conclusion: </a:t>
            </a:r>
            <a:r>
              <a:rPr lang="en-US" sz="2888">
                <a:solidFill>
                  <a:srgbClr val="000000"/>
                </a:solidFill>
                <a:latin typeface="Canva Sans"/>
                <a:ea typeface="Canva Sans"/>
                <a:cs typeface="Canva Sans"/>
                <a:sym typeface="Canva Sans"/>
              </a:rPr>
              <a:t>Automotive parts, Wearable Tech and online channels are the key drivers of sales.</a:t>
            </a:r>
          </a:p>
          <a:p>
            <a:pPr algn="l">
              <a:lnSpc>
                <a:spcPts val="4043"/>
              </a:lnSpc>
            </a:pPr>
            <a:endParaRPr lang="en-US" sz="2888">
              <a:solidFill>
                <a:srgbClr val="000000"/>
              </a:solidFill>
              <a:latin typeface="Canva Sans"/>
              <a:ea typeface="Canva Sans"/>
              <a:cs typeface="Canva Sans"/>
              <a:sym typeface="Canva Sans"/>
            </a:endParaRPr>
          </a:p>
          <a:p>
            <a:pPr algn="l">
              <a:lnSpc>
                <a:spcPts val="4043"/>
              </a:lnSpc>
            </a:pPr>
            <a:endParaRPr lang="en-US" sz="2888">
              <a:solidFill>
                <a:srgbClr val="000000"/>
              </a:solidFill>
              <a:latin typeface="Canva Sans"/>
              <a:ea typeface="Canva Sans"/>
              <a:cs typeface="Canva Sans"/>
              <a:sym typeface="Canva Sans"/>
            </a:endParaRPr>
          </a:p>
          <a:p>
            <a:pPr algn="l">
              <a:lnSpc>
                <a:spcPts val="4043"/>
              </a:lnSpc>
            </a:pPr>
            <a:endParaRPr lang="en-US" sz="2888">
              <a:solidFill>
                <a:srgbClr val="000000"/>
              </a:solidFill>
              <a:latin typeface="Canva Sans"/>
              <a:ea typeface="Canva Sans"/>
              <a:cs typeface="Canva Sans"/>
              <a:sym typeface="Canva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Freeform 3"/>
          <p:cNvSpPr/>
          <p:nvPr/>
        </p:nvSpPr>
        <p:spPr>
          <a:xfrm>
            <a:off x="6597778" y="4752374"/>
            <a:ext cx="11076768" cy="4744549"/>
          </a:xfrm>
          <a:custGeom>
            <a:avLst/>
            <a:gdLst/>
            <a:ahLst/>
            <a:cxnLst/>
            <a:rect l="l" t="t" r="r" b="b"/>
            <a:pathLst>
              <a:path w="11076768" h="4744549">
                <a:moveTo>
                  <a:pt x="0" y="0"/>
                </a:moveTo>
                <a:lnTo>
                  <a:pt x="11076768" y="0"/>
                </a:lnTo>
                <a:lnTo>
                  <a:pt x="11076768" y="4744549"/>
                </a:lnTo>
                <a:lnTo>
                  <a:pt x="0" y="4744549"/>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1028700" y="1009650"/>
            <a:ext cx="13294355" cy="619125"/>
          </a:xfrm>
          <a:prstGeom prst="rect">
            <a:avLst/>
          </a:prstGeom>
        </p:spPr>
        <p:txBody>
          <a:bodyPr lIns="0" tIns="0" rIns="0" bIns="0" rtlCol="0" anchor="t">
            <a:spAutoFit/>
          </a:bodyPr>
          <a:lstStyle/>
          <a:p>
            <a:pPr marL="0" lvl="0" indent="0" algn="l">
              <a:lnSpc>
                <a:spcPts val="4800"/>
              </a:lnSpc>
              <a:spcBef>
                <a:spcPct val="0"/>
              </a:spcBef>
            </a:pPr>
            <a:r>
              <a:rPr lang="en-US" sz="4000" b="1">
                <a:solidFill>
                  <a:srgbClr val="000000"/>
                </a:solidFill>
                <a:latin typeface="Recoleta Medium"/>
                <a:ea typeface="Recoleta Medium"/>
                <a:cs typeface="Recoleta Medium"/>
                <a:sym typeface="Recoleta Medium"/>
              </a:rPr>
              <a:t>Product performance</a:t>
            </a:r>
          </a:p>
        </p:txBody>
      </p:sp>
      <p:sp>
        <p:nvSpPr>
          <p:cNvPr id="5" name="TextBox 5"/>
          <p:cNvSpPr txBox="1"/>
          <p:nvPr/>
        </p:nvSpPr>
        <p:spPr>
          <a:xfrm>
            <a:off x="1028700" y="1921170"/>
            <a:ext cx="14098341" cy="2452099"/>
          </a:xfrm>
          <a:prstGeom prst="rect">
            <a:avLst/>
          </a:prstGeom>
        </p:spPr>
        <p:txBody>
          <a:bodyPr lIns="0" tIns="0" rIns="0" bIns="0" rtlCol="0" anchor="t">
            <a:spAutoFit/>
          </a:bodyPr>
          <a:lstStyle/>
          <a:p>
            <a:pPr marL="612221" lvl="1" indent="-306110" algn="l">
              <a:lnSpc>
                <a:spcPts val="3969"/>
              </a:lnSpc>
              <a:buFont typeface="Arial"/>
              <a:buChar char="•"/>
            </a:pPr>
            <a:r>
              <a:rPr lang="en-US" sz="2835" b="1">
                <a:solidFill>
                  <a:srgbClr val="000000"/>
                </a:solidFill>
                <a:latin typeface="Canva Sans Bold"/>
                <a:ea typeface="Canva Sans Bold"/>
                <a:cs typeface="Canva Sans Bold"/>
                <a:sym typeface="Canva Sans Bold"/>
              </a:rPr>
              <a:t>Top Performer: </a:t>
            </a:r>
            <a:r>
              <a:rPr lang="en-US" sz="2835">
                <a:solidFill>
                  <a:srgbClr val="000000"/>
                </a:solidFill>
                <a:latin typeface="Canva Sans"/>
                <a:ea typeface="Canva Sans"/>
                <a:cs typeface="Canva Sans"/>
                <a:sym typeface="Canva Sans"/>
              </a:rPr>
              <a:t>Automotive Parts with the highest quantity sold, driven by In-Store sales.</a:t>
            </a:r>
          </a:p>
          <a:p>
            <a:pPr marL="612221" lvl="1" indent="-306110" algn="l">
              <a:lnSpc>
                <a:spcPts val="3969"/>
              </a:lnSpc>
              <a:buFont typeface="Arial"/>
              <a:buChar char="•"/>
            </a:pPr>
            <a:r>
              <a:rPr lang="en-US" sz="2835" b="1">
                <a:solidFill>
                  <a:srgbClr val="000000"/>
                </a:solidFill>
                <a:latin typeface="Canva Sans Bold"/>
                <a:ea typeface="Canva Sans Bold"/>
                <a:cs typeface="Canva Sans Bold"/>
                <a:sym typeface="Canva Sans Bold"/>
              </a:rPr>
              <a:t>Profit Margin:</a:t>
            </a:r>
            <a:r>
              <a:rPr lang="en-US" sz="2835">
                <a:solidFill>
                  <a:srgbClr val="000000"/>
                </a:solidFill>
                <a:latin typeface="Canva Sans"/>
                <a:ea typeface="Canva Sans"/>
                <a:cs typeface="Canva Sans"/>
                <a:sym typeface="Canva Sans"/>
              </a:rPr>
              <a:t> Peaks in Automotive Parts because of </a:t>
            </a:r>
            <a:r>
              <a:rPr lang="en-US" sz="2835" b="1">
                <a:solidFill>
                  <a:srgbClr val="000000"/>
                </a:solidFill>
                <a:latin typeface="Canva Sans Bold"/>
                <a:ea typeface="Canva Sans Bold"/>
                <a:cs typeface="Canva Sans Bold"/>
                <a:sym typeface="Canva Sans Bold"/>
              </a:rPr>
              <a:t>discount is less,</a:t>
            </a:r>
            <a:r>
              <a:rPr lang="en-US" sz="2835">
                <a:solidFill>
                  <a:srgbClr val="000000"/>
                </a:solidFill>
                <a:latin typeface="Canva Sans"/>
                <a:ea typeface="Canva Sans"/>
                <a:cs typeface="Canva Sans"/>
                <a:sym typeface="Canva Sans"/>
              </a:rPr>
              <a:t> declines in Wearable Tech due to </a:t>
            </a:r>
            <a:r>
              <a:rPr lang="en-US" sz="2835" b="1">
                <a:solidFill>
                  <a:srgbClr val="000000"/>
                </a:solidFill>
                <a:latin typeface="Canva Sans Bold"/>
                <a:ea typeface="Canva Sans Bold"/>
                <a:cs typeface="Canva Sans Bold"/>
                <a:sym typeface="Canva Sans Bold"/>
              </a:rPr>
              <a:t>high in discount,</a:t>
            </a:r>
            <a:r>
              <a:rPr lang="en-US" sz="2835">
                <a:solidFill>
                  <a:srgbClr val="000000"/>
                </a:solidFill>
                <a:latin typeface="Canva Sans"/>
                <a:ea typeface="Canva Sans"/>
                <a:cs typeface="Canva Sans"/>
                <a:sym typeface="Canva Sans"/>
              </a:rPr>
              <a:t> but recovers in Home Decor.</a:t>
            </a:r>
          </a:p>
          <a:p>
            <a:pPr algn="l">
              <a:lnSpc>
                <a:spcPts val="3969"/>
              </a:lnSpc>
            </a:pPr>
            <a:endParaRPr lang="en-US" sz="2835">
              <a:solidFill>
                <a:srgbClr val="000000"/>
              </a:solidFill>
              <a:latin typeface="Canva Sans"/>
              <a:ea typeface="Canva Sans"/>
              <a:cs typeface="Canva Sans"/>
              <a:sym typeface="Canva Sans"/>
            </a:endParaRPr>
          </a:p>
        </p:txBody>
      </p:sp>
      <p:sp>
        <p:nvSpPr>
          <p:cNvPr id="6" name="TextBox 6"/>
          <p:cNvSpPr txBox="1"/>
          <p:nvPr/>
        </p:nvSpPr>
        <p:spPr>
          <a:xfrm>
            <a:off x="1028700" y="4695224"/>
            <a:ext cx="5569078" cy="3948430"/>
          </a:xfrm>
          <a:prstGeom prst="rect">
            <a:avLst/>
          </a:prstGeom>
        </p:spPr>
        <p:txBody>
          <a:bodyPr lIns="0" tIns="0" rIns="0" bIns="0" rtlCol="0" anchor="t">
            <a:spAutoFit/>
          </a:bodyPr>
          <a:lstStyle/>
          <a:p>
            <a:pPr algn="l">
              <a:lnSpc>
                <a:spcPts val="3920"/>
              </a:lnSpc>
            </a:pPr>
            <a:r>
              <a:rPr lang="en-US" sz="2800" b="1">
                <a:solidFill>
                  <a:srgbClr val="000000"/>
                </a:solidFill>
                <a:latin typeface="Canva Sans Bold"/>
                <a:ea typeface="Canva Sans Bold"/>
                <a:cs typeface="Canva Sans Bold"/>
                <a:sym typeface="Canva Sans Bold"/>
              </a:rPr>
              <a:t>Sales Channel Highlights:</a:t>
            </a:r>
          </a:p>
          <a:p>
            <a:pPr marL="604523" lvl="1" indent="-302261" algn="l">
              <a:lnSpc>
                <a:spcPts val="3920"/>
              </a:lnSpc>
              <a:buFont typeface="Arial"/>
              <a:buChar char="•"/>
            </a:pPr>
            <a:r>
              <a:rPr lang="en-US" sz="2800">
                <a:solidFill>
                  <a:srgbClr val="000000"/>
                </a:solidFill>
                <a:latin typeface="Canva Sans"/>
                <a:ea typeface="Canva Sans"/>
                <a:cs typeface="Canva Sans"/>
                <a:sym typeface="Canva Sans"/>
              </a:rPr>
              <a:t>In-Store dominates Automotive Parts.</a:t>
            </a:r>
          </a:p>
          <a:p>
            <a:pPr marL="604523" lvl="1" indent="-302261" algn="l">
              <a:lnSpc>
                <a:spcPts val="3920"/>
              </a:lnSpc>
              <a:buFont typeface="Arial"/>
              <a:buChar char="•"/>
            </a:pPr>
            <a:r>
              <a:rPr lang="en-US" sz="2800">
                <a:solidFill>
                  <a:srgbClr val="000000"/>
                </a:solidFill>
                <a:latin typeface="Canva Sans"/>
                <a:ea typeface="Canva Sans"/>
                <a:cs typeface="Canva Sans"/>
                <a:sym typeface="Canva Sans"/>
              </a:rPr>
              <a:t>Online excels in Wearable Tech, Fitness Gear.</a:t>
            </a:r>
          </a:p>
          <a:p>
            <a:pPr marL="604523" lvl="1" indent="-302261" algn="l">
              <a:lnSpc>
                <a:spcPts val="3920"/>
              </a:lnSpc>
              <a:buFont typeface="Arial"/>
              <a:buChar char="•"/>
            </a:pPr>
            <a:r>
              <a:rPr lang="en-US" sz="2800">
                <a:solidFill>
                  <a:srgbClr val="000000"/>
                </a:solidFill>
                <a:latin typeface="Canva Sans"/>
                <a:ea typeface="Canva Sans"/>
                <a:cs typeface="Canva Sans"/>
                <a:sym typeface="Canva Sans"/>
              </a:rPr>
              <a:t>Wholesale leads in and Garden Tools.</a:t>
            </a:r>
          </a:p>
          <a:p>
            <a:pPr algn="l">
              <a:lnSpc>
                <a:spcPts val="3920"/>
              </a:lnSpc>
            </a:pPr>
            <a:endParaRPr lang="en-US" sz="2800">
              <a:solidFill>
                <a:srgbClr val="000000"/>
              </a:solidFill>
              <a:latin typeface="Canva Sans"/>
              <a:ea typeface="Canva Sans"/>
              <a:cs typeface="Canva Sans"/>
              <a:sym typeface="Canva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Freeform 3"/>
          <p:cNvSpPr/>
          <p:nvPr/>
        </p:nvSpPr>
        <p:spPr>
          <a:xfrm>
            <a:off x="1028700" y="1621870"/>
            <a:ext cx="14278440" cy="8086202"/>
          </a:xfrm>
          <a:custGeom>
            <a:avLst/>
            <a:gdLst/>
            <a:ahLst/>
            <a:cxnLst/>
            <a:rect l="l" t="t" r="r" b="b"/>
            <a:pathLst>
              <a:path w="14278440" h="8086202">
                <a:moveTo>
                  <a:pt x="0" y="0"/>
                </a:moveTo>
                <a:lnTo>
                  <a:pt x="14278440" y="0"/>
                </a:lnTo>
                <a:lnTo>
                  <a:pt x="14278440" y="8086202"/>
                </a:lnTo>
                <a:lnTo>
                  <a:pt x="0" y="8086202"/>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1028700" y="714375"/>
            <a:ext cx="13294355" cy="619125"/>
          </a:xfrm>
          <a:prstGeom prst="rect">
            <a:avLst/>
          </a:prstGeom>
        </p:spPr>
        <p:txBody>
          <a:bodyPr lIns="0" tIns="0" rIns="0" bIns="0" rtlCol="0" anchor="t">
            <a:spAutoFit/>
          </a:bodyPr>
          <a:lstStyle/>
          <a:p>
            <a:pPr marL="0" lvl="0" indent="0" algn="l">
              <a:lnSpc>
                <a:spcPts val="4800"/>
              </a:lnSpc>
              <a:spcBef>
                <a:spcPct val="0"/>
              </a:spcBef>
            </a:pPr>
            <a:r>
              <a:rPr lang="en-US" sz="4000" b="1">
                <a:solidFill>
                  <a:srgbClr val="000000"/>
                </a:solidFill>
                <a:latin typeface="Recoleta Medium"/>
                <a:ea typeface="Recoleta Medium"/>
                <a:cs typeface="Recoleta Medium"/>
                <a:sym typeface="Recoleta Medium"/>
              </a:rPr>
              <a:t>Geographical Analysis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28700" y="1038225"/>
            <a:ext cx="13294355" cy="581025"/>
          </a:xfrm>
          <a:prstGeom prst="rect">
            <a:avLst/>
          </a:prstGeom>
        </p:spPr>
        <p:txBody>
          <a:bodyPr lIns="0" tIns="0" rIns="0" bIns="0" rtlCol="0" anchor="t">
            <a:spAutoFit/>
          </a:bodyPr>
          <a:lstStyle/>
          <a:p>
            <a:pPr marL="0" lvl="0" indent="0" algn="l">
              <a:lnSpc>
                <a:spcPts val="4680"/>
              </a:lnSpc>
              <a:spcBef>
                <a:spcPct val="0"/>
              </a:spcBef>
            </a:pPr>
            <a:r>
              <a:rPr lang="en-US" sz="3900" b="1">
                <a:solidFill>
                  <a:srgbClr val="000000"/>
                </a:solidFill>
                <a:latin typeface="Recoleta Medium"/>
                <a:ea typeface="Recoleta Medium"/>
                <a:cs typeface="Recoleta Medium"/>
                <a:sym typeface="Recoleta Medium"/>
              </a:rPr>
              <a:t>Geographical Analysis</a:t>
            </a:r>
          </a:p>
        </p:txBody>
      </p:sp>
      <p:sp>
        <p:nvSpPr>
          <p:cNvPr id="4" name="TextBox 4"/>
          <p:cNvSpPr txBox="1"/>
          <p:nvPr/>
        </p:nvSpPr>
        <p:spPr>
          <a:xfrm>
            <a:off x="1028700" y="2246367"/>
            <a:ext cx="15691607" cy="4751070"/>
          </a:xfrm>
          <a:prstGeom prst="rect">
            <a:avLst/>
          </a:prstGeom>
        </p:spPr>
        <p:txBody>
          <a:bodyPr lIns="0" tIns="0" rIns="0" bIns="0" rtlCol="0" anchor="t">
            <a:spAutoFit/>
          </a:bodyPr>
          <a:lstStyle/>
          <a:p>
            <a:pPr algn="l">
              <a:lnSpc>
                <a:spcPts val="3779"/>
              </a:lnSpc>
            </a:pPr>
            <a:r>
              <a:rPr lang="en-US" sz="2699" b="1">
                <a:solidFill>
                  <a:srgbClr val="000000"/>
                </a:solidFill>
                <a:latin typeface="Canva Sans Bold"/>
                <a:ea typeface="Canva Sans Bold"/>
                <a:cs typeface="Canva Sans Bold"/>
                <a:sym typeface="Canva Sans Bold"/>
              </a:rPr>
              <a:t>Sales performance:</a:t>
            </a:r>
          </a:p>
          <a:p>
            <a:pPr marL="582928" lvl="1" indent="-291464" algn="l">
              <a:lnSpc>
                <a:spcPts val="3779"/>
              </a:lnSpc>
              <a:buFont typeface="Arial"/>
              <a:buChar char="•"/>
            </a:pPr>
            <a:r>
              <a:rPr lang="en-US" sz="2699">
                <a:solidFill>
                  <a:srgbClr val="000000"/>
                </a:solidFill>
                <a:latin typeface="Canva Sans"/>
                <a:ea typeface="Canva Sans"/>
                <a:cs typeface="Canva Sans"/>
                <a:sym typeface="Canva Sans"/>
              </a:rPr>
              <a:t>Top-performing countries in profit: Italy and France</a:t>
            </a:r>
          </a:p>
          <a:p>
            <a:pPr marL="582928" lvl="1" indent="-291464" algn="l">
              <a:lnSpc>
                <a:spcPts val="3779"/>
              </a:lnSpc>
              <a:buFont typeface="Arial"/>
              <a:buChar char="•"/>
            </a:pPr>
            <a:r>
              <a:rPr lang="en-US" sz="2699">
                <a:solidFill>
                  <a:srgbClr val="000000"/>
                </a:solidFill>
                <a:latin typeface="Canva Sans"/>
                <a:ea typeface="Canva Sans"/>
                <a:cs typeface="Canva Sans"/>
                <a:sym typeface="Canva Sans"/>
              </a:rPr>
              <a:t>Top-performing countries in sales: Italy and Netherlands</a:t>
            </a:r>
          </a:p>
          <a:p>
            <a:pPr marL="582928" lvl="1" indent="-291464" algn="l">
              <a:lnSpc>
                <a:spcPts val="3779"/>
              </a:lnSpc>
              <a:buFont typeface="Arial"/>
              <a:buChar char="•"/>
            </a:pPr>
            <a:r>
              <a:rPr lang="en-US" sz="2699">
                <a:solidFill>
                  <a:srgbClr val="000000"/>
                </a:solidFill>
                <a:latin typeface="Canva Sans"/>
                <a:ea typeface="Canva Sans"/>
                <a:cs typeface="Canva Sans"/>
                <a:sym typeface="Canva Sans"/>
              </a:rPr>
              <a:t>Italy and Germany: Highest average sales per order with moderate returns.</a:t>
            </a:r>
          </a:p>
          <a:p>
            <a:pPr marL="582928" lvl="1" indent="-291464" algn="l">
              <a:lnSpc>
                <a:spcPts val="3779"/>
              </a:lnSpc>
              <a:buFont typeface="Arial"/>
              <a:buChar char="•"/>
            </a:pPr>
            <a:r>
              <a:rPr lang="en-US" sz="2699">
                <a:solidFill>
                  <a:srgbClr val="000000"/>
                </a:solidFill>
                <a:latin typeface="Canva Sans"/>
                <a:ea typeface="Canva Sans"/>
                <a:cs typeface="Canva Sans"/>
                <a:sym typeface="Canva Sans"/>
              </a:rPr>
              <a:t>France: Low average sales but significantly high Returns Count.</a:t>
            </a:r>
          </a:p>
          <a:p>
            <a:pPr marL="582928" lvl="1" indent="-291464" algn="l">
              <a:lnSpc>
                <a:spcPts val="3779"/>
              </a:lnSpc>
              <a:buFont typeface="Arial"/>
              <a:buChar char="•"/>
            </a:pPr>
            <a:r>
              <a:rPr lang="en-US" sz="2699">
                <a:solidFill>
                  <a:srgbClr val="000000"/>
                </a:solidFill>
                <a:latin typeface="Canva Sans"/>
                <a:ea typeface="Canva Sans"/>
                <a:cs typeface="Canva Sans"/>
                <a:sym typeface="Canva Sans"/>
              </a:rPr>
              <a:t>Germany: Negative margin in several categories, requiring corrective measures.</a:t>
            </a:r>
          </a:p>
          <a:p>
            <a:pPr algn="l">
              <a:lnSpc>
                <a:spcPts val="3779"/>
              </a:lnSpc>
            </a:pPr>
            <a:r>
              <a:rPr lang="en-US" sz="2699" b="1">
                <a:solidFill>
                  <a:srgbClr val="000000"/>
                </a:solidFill>
                <a:latin typeface="Canva Sans Bold"/>
                <a:ea typeface="Canva Sans Bold"/>
                <a:cs typeface="Canva Sans Bold"/>
                <a:sym typeface="Canva Sans Bold"/>
              </a:rPr>
              <a:t>Recommendations:</a:t>
            </a:r>
          </a:p>
          <a:p>
            <a:pPr marL="582928" lvl="1" indent="-291464" algn="l">
              <a:lnSpc>
                <a:spcPts val="3779"/>
              </a:lnSpc>
              <a:buFont typeface="Arial"/>
              <a:buChar char="•"/>
            </a:pPr>
            <a:r>
              <a:rPr lang="en-US" sz="2699">
                <a:solidFill>
                  <a:srgbClr val="000000"/>
                </a:solidFill>
                <a:latin typeface="Canva Sans"/>
                <a:ea typeface="Canva Sans"/>
                <a:cs typeface="Canva Sans"/>
                <a:sym typeface="Canva Sans"/>
              </a:rPr>
              <a:t>Italy is the most profitable and balanced market</a:t>
            </a:r>
          </a:p>
          <a:p>
            <a:pPr marL="582928" lvl="1" indent="-291464" algn="l">
              <a:lnSpc>
                <a:spcPts val="3779"/>
              </a:lnSpc>
              <a:buFont typeface="Arial"/>
              <a:buChar char="•"/>
            </a:pPr>
            <a:r>
              <a:rPr lang="en-US" sz="2699">
                <a:solidFill>
                  <a:srgbClr val="000000"/>
                </a:solidFill>
                <a:latin typeface="Canva Sans"/>
                <a:ea typeface="Canva Sans"/>
                <a:cs typeface="Canva Sans"/>
                <a:sym typeface="Canva Sans"/>
              </a:rPr>
              <a:t>Germany needs margin improvement, focusing on underperforming categories.</a:t>
            </a:r>
          </a:p>
          <a:p>
            <a:pPr marL="582928" lvl="1" indent="-291464" algn="l">
              <a:lnSpc>
                <a:spcPts val="3779"/>
              </a:lnSpc>
              <a:buFont typeface="Arial"/>
              <a:buChar char="•"/>
            </a:pPr>
            <a:r>
              <a:rPr lang="en-US" sz="2699">
                <a:solidFill>
                  <a:srgbClr val="000000"/>
                </a:solidFill>
                <a:latin typeface="Canva Sans"/>
                <a:ea typeface="Canva Sans"/>
                <a:cs typeface="Canva Sans"/>
                <a:sym typeface="Canva Sans"/>
              </a:rPr>
              <a:t>Reduce returns in France to boost efficiency and profitability.</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Freeform 3"/>
          <p:cNvSpPr/>
          <p:nvPr/>
        </p:nvSpPr>
        <p:spPr>
          <a:xfrm>
            <a:off x="1028700" y="1563095"/>
            <a:ext cx="14761614" cy="8229600"/>
          </a:xfrm>
          <a:custGeom>
            <a:avLst/>
            <a:gdLst/>
            <a:ahLst/>
            <a:cxnLst/>
            <a:rect l="l" t="t" r="r" b="b"/>
            <a:pathLst>
              <a:path w="14761614" h="8229600">
                <a:moveTo>
                  <a:pt x="0" y="0"/>
                </a:moveTo>
                <a:lnTo>
                  <a:pt x="14761614" y="0"/>
                </a:lnTo>
                <a:lnTo>
                  <a:pt x="14761614" y="8229600"/>
                </a:lnTo>
                <a:lnTo>
                  <a:pt x="0" y="8229600"/>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1028700" y="714375"/>
            <a:ext cx="13294355" cy="619125"/>
          </a:xfrm>
          <a:prstGeom prst="rect">
            <a:avLst/>
          </a:prstGeom>
        </p:spPr>
        <p:txBody>
          <a:bodyPr lIns="0" tIns="0" rIns="0" bIns="0" rtlCol="0" anchor="t">
            <a:spAutoFit/>
          </a:bodyPr>
          <a:lstStyle/>
          <a:p>
            <a:pPr marL="0" lvl="0" indent="0" algn="l">
              <a:lnSpc>
                <a:spcPts val="4800"/>
              </a:lnSpc>
              <a:spcBef>
                <a:spcPct val="0"/>
              </a:spcBef>
            </a:pPr>
            <a:r>
              <a:rPr lang="en-US" sz="4000" b="1">
                <a:solidFill>
                  <a:srgbClr val="000000"/>
                </a:solidFill>
                <a:latin typeface="Recoleta Medium"/>
                <a:ea typeface="Recoleta Medium"/>
                <a:cs typeface="Recoleta Medium"/>
                <a:sym typeface="Recoleta Medium"/>
              </a:rPr>
              <a:t>Trend Analysis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347013" y="1009650"/>
            <a:ext cx="13294355" cy="619125"/>
          </a:xfrm>
          <a:prstGeom prst="rect">
            <a:avLst/>
          </a:prstGeom>
        </p:spPr>
        <p:txBody>
          <a:bodyPr lIns="0" tIns="0" rIns="0" bIns="0" rtlCol="0" anchor="t">
            <a:spAutoFit/>
          </a:bodyPr>
          <a:lstStyle/>
          <a:p>
            <a:pPr marL="0" lvl="0" indent="0" algn="l">
              <a:lnSpc>
                <a:spcPts val="4800"/>
              </a:lnSpc>
              <a:spcBef>
                <a:spcPct val="0"/>
              </a:spcBef>
            </a:pPr>
            <a:r>
              <a:rPr lang="en-US" sz="4000" b="1">
                <a:solidFill>
                  <a:srgbClr val="000000"/>
                </a:solidFill>
                <a:latin typeface="Recoleta Medium"/>
                <a:ea typeface="Recoleta Medium"/>
                <a:cs typeface="Recoleta Medium"/>
                <a:sym typeface="Recoleta Medium"/>
              </a:rPr>
              <a:t>Trend Analysis</a:t>
            </a:r>
          </a:p>
        </p:txBody>
      </p:sp>
      <p:sp>
        <p:nvSpPr>
          <p:cNvPr id="4" name="TextBox 4"/>
          <p:cNvSpPr txBox="1"/>
          <p:nvPr/>
        </p:nvSpPr>
        <p:spPr>
          <a:xfrm>
            <a:off x="347013" y="2161087"/>
            <a:ext cx="16645954" cy="4668519"/>
          </a:xfrm>
          <a:prstGeom prst="rect">
            <a:avLst/>
          </a:prstGeom>
        </p:spPr>
        <p:txBody>
          <a:bodyPr lIns="0" tIns="0" rIns="0" bIns="0" rtlCol="0" anchor="t">
            <a:spAutoFit/>
          </a:bodyPr>
          <a:lstStyle/>
          <a:p>
            <a:pPr algn="l">
              <a:lnSpc>
                <a:spcPts val="3080"/>
              </a:lnSpc>
            </a:pPr>
            <a:r>
              <a:rPr lang="en-US" sz="2200" b="1">
                <a:solidFill>
                  <a:srgbClr val="000000"/>
                </a:solidFill>
                <a:latin typeface="Canva Sans Bold"/>
                <a:ea typeface="Canva Sans Bold"/>
                <a:cs typeface="Canva Sans Bold"/>
                <a:sym typeface="Canva Sans Bold"/>
              </a:rPr>
              <a:t>Key Insights:</a:t>
            </a:r>
          </a:p>
          <a:p>
            <a:pPr marL="474986" lvl="1" indent="-237493" algn="l">
              <a:lnSpc>
                <a:spcPts val="3080"/>
              </a:lnSpc>
              <a:buAutoNum type="arabicPeriod"/>
            </a:pPr>
            <a:r>
              <a:rPr lang="en-US" sz="2200" b="1">
                <a:solidFill>
                  <a:srgbClr val="000000"/>
                </a:solidFill>
                <a:latin typeface="Canva Sans Bold"/>
                <a:ea typeface="Canva Sans Bold"/>
                <a:cs typeface="Canva Sans Bold"/>
                <a:sym typeface="Canva Sans Bold"/>
              </a:rPr>
              <a:t>Monthly and Quarterly Trends:</a:t>
            </a:r>
          </a:p>
          <a:p>
            <a:pPr marL="949972" lvl="2" indent="-316657" algn="l">
              <a:lnSpc>
                <a:spcPts val="3080"/>
              </a:lnSpc>
              <a:buFont typeface="Arial"/>
              <a:buChar char="⚬"/>
            </a:pPr>
            <a:r>
              <a:rPr lang="en-US" sz="2200">
                <a:solidFill>
                  <a:srgbClr val="000000"/>
                </a:solidFill>
                <a:latin typeface="Canva Sans"/>
                <a:ea typeface="Canva Sans"/>
                <a:cs typeface="Canva Sans"/>
                <a:sym typeface="Canva Sans"/>
              </a:rPr>
              <a:t>Quarter 3 peaked in sales nearly 190K and profit nearly 70K but showed a decline in Quarter 4.</a:t>
            </a:r>
          </a:p>
          <a:p>
            <a:pPr marL="474986" lvl="1" indent="-237493" algn="l">
              <a:lnSpc>
                <a:spcPts val="3080"/>
              </a:lnSpc>
              <a:buAutoNum type="arabicPeriod"/>
            </a:pPr>
            <a:r>
              <a:rPr lang="en-US" sz="2200" b="1">
                <a:solidFill>
                  <a:srgbClr val="000000"/>
                </a:solidFill>
                <a:latin typeface="Canva Sans Bold"/>
                <a:ea typeface="Canva Sans Bold"/>
                <a:cs typeface="Canva Sans Bold"/>
                <a:sym typeface="Canva Sans Bold"/>
              </a:rPr>
              <a:t>Sales Channels:</a:t>
            </a:r>
          </a:p>
          <a:p>
            <a:pPr marL="949972" lvl="2" indent="-316657" algn="l">
              <a:lnSpc>
                <a:spcPts val="3080"/>
              </a:lnSpc>
              <a:buFont typeface="Arial"/>
              <a:buChar char="⚬"/>
            </a:pPr>
            <a:r>
              <a:rPr lang="en-US" sz="2200">
                <a:solidFill>
                  <a:srgbClr val="000000"/>
                </a:solidFill>
                <a:latin typeface="Canva Sans"/>
                <a:ea typeface="Canva Sans"/>
                <a:cs typeface="Canva Sans"/>
                <a:sym typeface="Canva Sans"/>
              </a:rPr>
              <a:t>In-store dominated throughout the year, wholesale dominates in August and September with over 900 units sold.</a:t>
            </a:r>
          </a:p>
          <a:p>
            <a:pPr marL="474986" lvl="1" indent="-237493" algn="l">
              <a:lnSpc>
                <a:spcPts val="3080"/>
              </a:lnSpc>
              <a:buAutoNum type="arabicPeriod"/>
            </a:pPr>
            <a:r>
              <a:rPr lang="en-US" sz="2200" b="1">
                <a:solidFill>
                  <a:srgbClr val="000000"/>
                </a:solidFill>
                <a:latin typeface="Canva Sans Bold"/>
                <a:ea typeface="Canva Sans Bold"/>
                <a:cs typeface="Canva Sans Bold"/>
                <a:sym typeface="Canva Sans Bold"/>
              </a:rPr>
              <a:t>Profit vs. Discounts:</a:t>
            </a:r>
          </a:p>
          <a:p>
            <a:pPr marL="949972" lvl="2" indent="-316657" algn="l">
              <a:lnSpc>
                <a:spcPts val="3080"/>
              </a:lnSpc>
              <a:buFont typeface="Arial"/>
              <a:buChar char="⚬"/>
            </a:pPr>
            <a:r>
              <a:rPr lang="en-US" sz="2200">
                <a:solidFill>
                  <a:srgbClr val="000000"/>
                </a:solidFill>
                <a:latin typeface="Canva Sans"/>
                <a:ea typeface="Canva Sans"/>
                <a:cs typeface="Canva Sans"/>
                <a:sym typeface="Canva Sans"/>
              </a:rPr>
              <a:t>Higher discounts negatively impacted profit. </a:t>
            </a:r>
          </a:p>
          <a:p>
            <a:pPr algn="l">
              <a:lnSpc>
                <a:spcPts val="3080"/>
              </a:lnSpc>
            </a:pPr>
            <a:r>
              <a:rPr lang="en-US" sz="2200">
                <a:solidFill>
                  <a:srgbClr val="000000"/>
                </a:solidFill>
                <a:latin typeface="Canva Sans"/>
                <a:ea typeface="Canva Sans"/>
                <a:cs typeface="Canva Sans"/>
                <a:sym typeface="Canva Sans"/>
              </a:rPr>
              <a:t>              A balance between the two is critical for profitability.</a:t>
            </a:r>
          </a:p>
          <a:p>
            <a:pPr algn="l">
              <a:lnSpc>
                <a:spcPts val="3080"/>
              </a:lnSpc>
            </a:pPr>
            <a:r>
              <a:rPr lang="en-US" sz="2200">
                <a:solidFill>
                  <a:srgbClr val="000000"/>
                </a:solidFill>
                <a:latin typeface="Canva Sans"/>
                <a:ea typeface="Canva Sans"/>
                <a:cs typeface="Canva Sans"/>
                <a:sym typeface="Canva Sans"/>
              </a:rPr>
              <a:t>    4. </a:t>
            </a:r>
            <a:r>
              <a:rPr lang="en-US" sz="2200" b="1">
                <a:solidFill>
                  <a:srgbClr val="000000"/>
                </a:solidFill>
                <a:latin typeface="Canva Sans Bold"/>
                <a:ea typeface="Canva Sans Bold"/>
                <a:cs typeface="Canva Sans Bold"/>
                <a:sym typeface="Canva Sans Bold"/>
              </a:rPr>
              <a:t>Performance by Month:</a:t>
            </a:r>
          </a:p>
          <a:p>
            <a:pPr marL="949972" lvl="2" indent="-316657" algn="l">
              <a:lnSpc>
                <a:spcPts val="3080"/>
              </a:lnSpc>
              <a:buFont typeface="Arial"/>
              <a:buChar char="⚬"/>
            </a:pPr>
            <a:r>
              <a:rPr lang="en-US" sz="2200">
                <a:solidFill>
                  <a:srgbClr val="000000"/>
                </a:solidFill>
                <a:latin typeface="Canva Sans"/>
                <a:ea typeface="Canva Sans"/>
                <a:cs typeface="Canva Sans"/>
                <a:sym typeface="Canva Sans"/>
              </a:rPr>
              <a:t>Significant sales spikes in September (peak sales units)</a:t>
            </a:r>
          </a:p>
          <a:p>
            <a:pPr algn="l">
              <a:lnSpc>
                <a:spcPts val="3080"/>
              </a:lnSpc>
            </a:pPr>
            <a:r>
              <a:rPr lang="en-US" sz="2200">
                <a:solidFill>
                  <a:srgbClr val="000000"/>
                </a:solidFill>
                <a:latin typeface="Canva Sans"/>
                <a:ea typeface="Canva Sans"/>
                <a:cs typeface="Canva Sans"/>
                <a:sym typeface="Canva Sans"/>
              </a:rPr>
              <a:t>              and profit drops by November.</a:t>
            </a:r>
          </a:p>
          <a:p>
            <a:pPr algn="l">
              <a:lnSpc>
                <a:spcPts val="3080"/>
              </a:lnSpc>
            </a:pPr>
            <a:endParaRPr lang="en-US" sz="2200">
              <a:solidFill>
                <a:srgbClr val="000000"/>
              </a:solidFill>
              <a:latin typeface="Canva Sans"/>
              <a:ea typeface="Canva Sans"/>
              <a:cs typeface="Canva Sans"/>
              <a:sym typeface="Canva Sans"/>
            </a:endParaRPr>
          </a:p>
        </p:txBody>
      </p:sp>
      <p:sp>
        <p:nvSpPr>
          <p:cNvPr id="5" name="TextBox 5"/>
          <p:cNvSpPr txBox="1"/>
          <p:nvPr/>
        </p:nvSpPr>
        <p:spPr>
          <a:xfrm>
            <a:off x="347013" y="6791506"/>
            <a:ext cx="16645954" cy="2715894"/>
          </a:xfrm>
          <a:prstGeom prst="rect">
            <a:avLst/>
          </a:prstGeom>
        </p:spPr>
        <p:txBody>
          <a:bodyPr lIns="0" tIns="0" rIns="0" bIns="0" rtlCol="0" anchor="t">
            <a:spAutoFit/>
          </a:bodyPr>
          <a:lstStyle/>
          <a:p>
            <a:pPr algn="just">
              <a:lnSpc>
                <a:spcPts val="3080"/>
              </a:lnSpc>
            </a:pPr>
            <a:r>
              <a:rPr lang="en-US" sz="2200" b="1">
                <a:solidFill>
                  <a:srgbClr val="000000"/>
                </a:solidFill>
                <a:latin typeface="Canva Sans Bold"/>
                <a:ea typeface="Canva Sans Bold"/>
                <a:cs typeface="Canva Sans Bold"/>
                <a:sym typeface="Canva Sans Bold"/>
              </a:rPr>
              <a:t>Recommendations:</a:t>
            </a:r>
          </a:p>
          <a:p>
            <a:pPr marL="474986" lvl="1" indent="-237493" algn="just">
              <a:lnSpc>
                <a:spcPts val="3080"/>
              </a:lnSpc>
              <a:buFont typeface="Arial"/>
              <a:buChar char="•"/>
            </a:pPr>
            <a:r>
              <a:rPr lang="en-US" sz="2200" b="1">
                <a:solidFill>
                  <a:srgbClr val="000000"/>
                </a:solidFill>
                <a:latin typeface="Canva Sans Bold"/>
                <a:ea typeface="Canva Sans Bold"/>
                <a:cs typeface="Canva Sans Bold"/>
                <a:sym typeface="Canva Sans Bold"/>
              </a:rPr>
              <a:t>Optimize Q4 Strategies:</a:t>
            </a:r>
            <a:r>
              <a:rPr lang="en-US" sz="2200">
                <a:solidFill>
                  <a:srgbClr val="000000"/>
                </a:solidFill>
                <a:latin typeface="Canva Sans"/>
                <a:ea typeface="Canva Sans"/>
                <a:cs typeface="Canva Sans"/>
                <a:sym typeface="Canva Sans"/>
              </a:rPr>
              <a:t> Focus on underperforming categories like Garden Tools, Home Decor.</a:t>
            </a:r>
          </a:p>
          <a:p>
            <a:pPr marL="474986" lvl="1" indent="-237493" algn="just">
              <a:lnSpc>
                <a:spcPts val="3080"/>
              </a:lnSpc>
              <a:buFont typeface="Arial"/>
              <a:buChar char="•"/>
            </a:pPr>
            <a:r>
              <a:rPr lang="en-US" sz="2200" b="1">
                <a:solidFill>
                  <a:srgbClr val="000000"/>
                </a:solidFill>
                <a:latin typeface="Canva Sans Bold"/>
                <a:ea typeface="Canva Sans Bold"/>
                <a:cs typeface="Canva Sans Bold"/>
                <a:sym typeface="Canva Sans Bold"/>
              </a:rPr>
              <a:t>Channel Diversification:</a:t>
            </a:r>
            <a:r>
              <a:rPr lang="en-US" sz="2200">
                <a:solidFill>
                  <a:srgbClr val="000000"/>
                </a:solidFill>
                <a:latin typeface="Canva Sans"/>
                <a:ea typeface="Canva Sans"/>
                <a:cs typeface="Canva Sans"/>
                <a:sym typeface="Canva Sans"/>
              </a:rPr>
              <a:t> Maintain and optimize the performance of online and wholesale channels while exploring new strategies to further enhance in-store sales.</a:t>
            </a:r>
          </a:p>
          <a:p>
            <a:pPr marL="474986" lvl="1" indent="-237493" algn="just">
              <a:lnSpc>
                <a:spcPts val="3080"/>
              </a:lnSpc>
              <a:buFont typeface="Arial"/>
              <a:buChar char="•"/>
            </a:pPr>
            <a:r>
              <a:rPr lang="en-US" sz="2200" b="1">
                <a:solidFill>
                  <a:srgbClr val="000000"/>
                </a:solidFill>
                <a:latin typeface="Canva Sans Bold"/>
                <a:ea typeface="Canva Sans Bold"/>
                <a:cs typeface="Canva Sans Bold"/>
                <a:sym typeface="Canva Sans Bold"/>
              </a:rPr>
              <a:t>Profit-Discount Balance:</a:t>
            </a:r>
            <a:r>
              <a:rPr lang="en-US" sz="2200">
                <a:solidFill>
                  <a:srgbClr val="000000"/>
                </a:solidFill>
                <a:latin typeface="Canva Sans"/>
                <a:ea typeface="Canva Sans"/>
                <a:cs typeface="Canva Sans"/>
                <a:sym typeface="Canva Sans"/>
              </a:rPr>
              <a:t> Reduce excessive discounts to sustain profit margins.</a:t>
            </a:r>
          </a:p>
          <a:p>
            <a:pPr marL="474986" lvl="1" indent="-237493" algn="just">
              <a:lnSpc>
                <a:spcPts val="3080"/>
              </a:lnSpc>
              <a:buFont typeface="Arial"/>
              <a:buChar char="•"/>
            </a:pPr>
            <a:r>
              <a:rPr lang="en-US" sz="2200" b="1">
                <a:solidFill>
                  <a:srgbClr val="000000"/>
                </a:solidFill>
                <a:latin typeface="Canva Sans Bold"/>
                <a:ea typeface="Canva Sans Bold"/>
                <a:cs typeface="Canva Sans Bold"/>
                <a:sym typeface="Canva Sans Bold"/>
              </a:rPr>
              <a:t>Leverage Peaks: </a:t>
            </a:r>
            <a:r>
              <a:rPr lang="en-US" sz="2200">
                <a:solidFill>
                  <a:srgbClr val="000000"/>
                </a:solidFill>
                <a:latin typeface="Canva Sans"/>
                <a:ea typeface="Canva Sans"/>
                <a:cs typeface="Canva Sans"/>
                <a:sym typeface="Canva Sans"/>
              </a:rPr>
              <a:t>Reinforce efforts in Q3 months to capitalize on high sales and profit.</a:t>
            </a:r>
          </a:p>
          <a:p>
            <a:pPr algn="just">
              <a:lnSpc>
                <a:spcPts val="3080"/>
              </a:lnSpc>
            </a:pPr>
            <a:endParaRPr lang="en-US" sz="2200">
              <a:solidFill>
                <a:srgbClr val="000000"/>
              </a:solidFill>
              <a:latin typeface="Canva Sans"/>
              <a:ea typeface="Canva Sans"/>
              <a:cs typeface="Canva Sans"/>
              <a:sym typeface="Canva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Freeform 3"/>
          <p:cNvSpPr/>
          <p:nvPr/>
        </p:nvSpPr>
        <p:spPr>
          <a:xfrm>
            <a:off x="1028700" y="1525805"/>
            <a:ext cx="15187780" cy="8222357"/>
          </a:xfrm>
          <a:custGeom>
            <a:avLst/>
            <a:gdLst/>
            <a:ahLst/>
            <a:cxnLst/>
            <a:rect l="l" t="t" r="r" b="b"/>
            <a:pathLst>
              <a:path w="15187780" h="8222357">
                <a:moveTo>
                  <a:pt x="0" y="0"/>
                </a:moveTo>
                <a:lnTo>
                  <a:pt x="15187780" y="0"/>
                </a:lnTo>
                <a:lnTo>
                  <a:pt x="15187780" y="8222357"/>
                </a:lnTo>
                <a:lnTo>
                  <a:pt x="0" y="8222357"/>
                </a:lnTo>
                <a:lnTo>
                  <a:pt x="0" y="0"/>
                </a:lnTo>
                <a:close/>
              </a:path>
            </a:pathLst>
          </a:custGeom>
          <a:blipFill>
            <a:blip r:embed="rId3"/>
            <a:stretch>
              <a:fillRect r="-721"/>
            </a:stretch>
          </a:blipFill>
        </p:spPr>
        <p:txBody>
          <a:bodyPr/>
          <a:lstStyle/>
          <a:p>
            <a:endParaRPr lang="en-IN"/>
          </a:p>
        </p:txBody>
      </p:sp>
      <p:sp>
        <p:nvSpPr>
          <p:cNvPr id="4" name="TextBox 4"/>
          <p:cNvSpPr txBox="1"/>
          <p:nvPr/>
        </p:nvSpPr>
        <p:spPr>
          <a:xfrm>
            <a:off x="1028700" y="714375"/>
            <a:ext cx="13294355" cy="619125"/>
          </a:xfrm>
          <a:prstGeom prst="rect">
            <a:avLst/>
          </a:prstGeom>
        </p:spPr>
        <p:txBody>
          <a:bodyPr lIns="0" tIns="0" rIns="0" bIns="0" rtlCol="0" anchor="t">
            <a:spAutoFit/>
          </a:bodyPr>
          <a:lstStyle/>
          <a:p>
            <a:pPr marL="0" lvl="0" indent="0" algn="l">
              <a:lnSpc>
                <a:spcPts val="4800"/>
              </a:lnSpc>
              <a:spcBef>
                <a:spcPct val="0"/>
              </a:spcBef>
            </a:pPr>
            <a:r>
              <a:rPr lang="en-US" sz="4000" b="1">
                <a:solidFill>
                  <a:srgbClr val="000000"/>
                </a:solidFill>
                <a:latin typeface="Recoleta Medium"/>
                <a:ea typeface="Recoleta Medium"/>
                <a:cs typeface="Recoleta Medium"/>
                <a:sym typeface="Recoleta Medium"/>
              </a:rPr>
              <a:t>Customer segmentation Analysis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28700" y="1152774"/>
            <a:ext cx="13294355" cy="619125"/>
          </a:xfrm>
          <a:prstGeom prst="rect">
            <a:avLst/>
          </a:prstGeom>
        </p:spPr>
        <p:txBody>
          <a:bodyPr lIns="0" tIns="0" rIns="0" bIns="0" rtlCol="0" anchor="t">
            <a:spAutoFit/>
          </a:bodyPr>
          <a:lstStyle/>
          <a:p>
            <a:pPr marL="0" lvl="0" indent="0" algn="l">
              <a:lnSpc>
                <a:spcPts val="4800"/>
              </a:lnSpc>
              <a:spcBef>
                <a:spcPct val="0"/>
              </a:spcBef>
            </a:pPr>
            <a:r>
              <a:rPr lang="en-US" sz="4000" b="1">
                <a:solidFill>
                  <a:srgbClr val="000000"/>
                </a:solidFill>
                <a:latin typeface="Recoleta Medium"/>
                <a:ea typeface="Recoleta Medium"/>
                <a:cs typeface="Recoleta Medium"/>
                <a:sym typeface="Recoleta Medium"/>
              </a:rPr>
              <a:t>Customer segmentation Analysis</a:t>
            </a:r>
          </a:p>
        </p:txBody>
      </p:sp>
      <p:sp>
        <p:nvSpPr>
          <p:cNvPr id="4" name="TextBox 4"/>
          <p:cNvSpPr txBox="1"/>
          <p:nvPr/>
        </p:nvSpPr>
        <p:spPr>
          <a:xfrm>
            <a:off x="1628219" y="2166055"/>
            <a:ext cx="15031562" cy="3936999"/>
          </a:xfrm>
          <a:prstGeom prst="rect">
            <a:avLst/>
          </a:prstGeom>
        </p:spPr>
        <p:txBody>
          <a:bodyPr lIns="0" tIns="0" rIns="0" bIns="0" rtlCol="0" anchor="t">
            <a:spAutoFit/>
          </a:bodyPr>
          <a:lstStyle/>
          <a:p>
            <a:pPr algn="l">
              <a:lnSpc>
                <a:spcPts val="3500"/>
              </a:lnSpc>
            </a:pPr>
            <a:endParaRPr/>
          </a:p>
          <a:p>
            <a:pPr algn="l">
              <a:lnSpc>
                <a:spcPts val="3500"/>
              </a:lnSpc>
            </a:pPr>
            <a:r>
              <a:rPr lang="en-US" sz="2500" b="1">
                <a:solidFill>
                  <a:srgbClr val="000000"/>
                </a:solidFill>
                <a:latin typeface="Canva Sans Bold"/>
                <a:ea typeface="Canva Sans Bold"/>
                <a:cs typeface="Canva Sans Bold"/>
                <a:sym typeface="Canva Sans Bold"/>
              </a:rPr>
              <a:t>Customer Satisfaction Analysis:</a:t>
            </a:r>
          </a:p>
          <a:p>
            <a:pPr marL="539754" lvl="1" indent="-269877" algn="l">
              <a:lnSpc>
                <a:spcPts val="3500"/>
              </a:lnSpc>
              <a:buFont typeface="Arial"/>
              <a:buChar char="•"/>
            </a:pPr>
            <a:r>
              <a:rPr lang="en-US" sz="2500">
                <a:solidFill>
                  <a:srgbClr val="000000"/>
                </a:solidFill>
                <a:latin typeface="Canva Sans"/>
                <a:ea typeface="Canva Sans"/>
                <a:cs typeface="Canva Sans"/>
                <a:sym typeface="Canva Sans"/>
              </a:rPr>
              <a:t>"Average" satisfaction level contributes the most to profit margin (140K).</a:t>
            </a:r>
          </a:p>
          <a:p>
            <a:pPr algn="l">
              <a:lnSpc>
                <a:spcPts val="3500"/>
              </a:lnSpc>
            </a:pPr>
            <a:r>
              <a:rPr lang="en-US" sz="2500" b="1">
                <a:solidFill>
                  <a:srgbClr val="000000"/>
                </a:solidFill>
                <a:latin typeface="Canva Sans Bold"/>
                <a:ea typeface="Canva Sans Bold"/>
                <a:cs typeface="Canva Sans Bold"/>
                <a:sym typeface="Canva Sans Bold"/>
              </a:rPr>
              <a:t>Sales Channel Insights:</a:t>
            </a:r>
          </a:p>
          <a:p>
            <a:pPr marL="539754" lvl="1" indent="-269877" algn="l">
              <a:lnSpc>
                <a:spcPts val="3500"/>
              </a:lnSpc>
              <a:buFont typeface="Arial"/>
              <a:buChar char="•"/>
            </a:pPr>
            <a:r>
              <a:rPr lang="en-US" sz="2500">
                <a:solidFill>
                  <a:srgbClr val="000000"/>
                </a:solidFill>
                <a:latin typeface="Canva Sans"/>
                <a:ea typeface="Canva Sans"/>
                <a:cs typeface="Canva Sans"/>
                <a:sym typeface="Canva Sans"/>
              </a:rPr>
              <a:t>Online channels outperform Instore and Wholesale channels in profit margins.</a:t>
            </a:r>
          </a:p>
          <a:p>
            <a:pPr algn="l">
              <a:lnSpc>
                <a:spcPts val="3500"/>
              </a:lnSpc>
            </a:pPr>
            <a:r>
              <a:rPr lang="en-US" sz="2500" b="1">
                <a:solidFill>
                  <a:srgbClr val="000000"/>
                </a:solidFill>
                <a:latin typeface="Canva Sans Bold"/>
                <a:ea typeface="Canva Sans Bold"/>
                <a:cs typeface="Canva Sans Bold"/>
                <a:sym typeface="Canva Sans Bold"/>
              </a:rPr>
              <a:t>Product Category Trends:</a:t>
            </a:r>
          </a:p>
          <a:p>
            <a:pPr marL="539754" lvl="1" indent="-269877" algn="l">
              <a:lnSpc>
                <a:spcPts val="3500"/>
              </a:lnSpc>
              <a:buFont typeface="Arial"/>
              <a:buChar char="•"/>
            </a:pPr>
            <a:r>
              <a:rPr lang="en-US" sz="2500">
                <a:solidFill>
                  <a:srgbClr val="000000"/>
                </a:solidFill>
                <a:latin typeface="Canva Sans"/>
                <a:ea typeface="Canva Sans"/>
                <a:cs typeface="Canva Sans"/>
                <a:sym typeface="Canva Sans"/>
              </a:rPr>
              <a:t>Automotive and Fitness categories lead in sales across Client Segments.</a:t>
            </a:r>
          </a:p>
          <a:p>
            <a:pPr marL="539754" lvl="1" indent="-269877" algn="l">
              <a:lnSpc>
                <a:spcPts val="3500"/>
              </a:lnSpc>
              <a:buFont typeface="Arial"/>
              <a:buChar char="•"/>
            </a:pPr>
            <a:r>
              <a:rPr lang="en-US" sz="2500">
                <a:solidFill>
                  <a:srgbClr val="000000"/>
                </a:solidFill>
                <a:latin typeface="Canva Sans"/>
                <a:ea typeface="Canva Sans"/>
                <a:cs typeface="Canva Sans"/>
                <a:sym typeface="Canva Sans"/>
              </a:rPr>
              <a:t>Discounts are higher for Retail Partners, affecting profit margins.</a:t>
            </a:r>
          </a:p>
          <a:p>
            <a:pPr algn="l">
              <a:lnSpc>
                <a:spcPts val="3500"/>
              </a:lnSpc>
            </a:pPr>
            <a:endParaRPr lang="en-US" sz="2500">
              <a:solidFill>
                <a:srgbClr val="000000"/>
              </a:solidFill>
              <a:latin typeface="Canva Sans"/>
              <a:ea typeface="Canva Sans"/>
              <a:cs typeface="Canva Sans"/>
              <a:sym typeface="Canva Sans"/>
            </a:endParaRPr>
          </a:p>
        </p:txBody>
      </p:sp>
      <p:sp>
        <p:nvSpPr>
          <p:cNvPr id="5" name="TextBox 5"/>
          <p:cNvSpPr txBox="1"/>
          <p:nvPr/>
        </p:nvSpPr>
        <p:spPr>
          <a:xfrm>
            <a:off x="1628219" y="6480949"/>
            <a:ext cx="11846607" cy="2184399"/>
          </a:xfrm>
          <a:prstGeom prst="rect">
            <a:avLst/>
          </a:prstGeom>
        </p:spPr>
        <p:txBody>
          <a:bodyPr lIns="0" tIns="0" rIns="0" bIns="0" rtlCol="0" anchor="t">
            <a:spAutoFit/>
          </a:bodyPr>
          <a:lstStyle/>
          <a:p>
            <a:pPr algn="l">
              <a:lnSpc>
                <a:spcPts val="3500"/>
              </a:lnSpc>
            </a:pPr>
            <a:r>
              <a:rPr lang="en-US" sz="2500" b="1">
                <a:solidFill>
                  <a:srgbClr val="000000"/>
                </a:solidFill>
                <a:latin typeface="Canva Sans Bold"/>
                <a:ea typeface="Canva Sans Bold"/>
                <a:cs typeface="Canva Sans Bold"/>
                <a:sym typeface="Canva Sans Bold"/>
              </a:rPr>
              <a:t>Recommendations:</a:t>
            </a:r>
          </a:p>
          <a:p>
            <a:pPr marL="539754" lvl="1" indent="-269877" algn="l">
              <a:lnSpc>
                <a:spcPts val="3500"/>
              </a:lnSpc>
              <a:buFont typeface="Arial"/>
              <a:buChar char="•"/>
            </a:pPr>
            <a:r>
              <a:rPr lang="en-US" sz="2500">
                <a:solidFill>
                  <a:srgbClr val="000000"/>
                </a:solidFill>
                <a:latin typeface="Canva Sans"/>
                <a:ea typeface="Canva Sans"/>
                <a:cs typeface="Canva Sans"/>
                <a:sym typeface="Canva Sans"/>
              </a:rPr>
              <a:t>Focus on enhancing profit strategies in Retail Partner.</a:t>
            </a:r>
          </a:p>
          <a:p>
            <a:pPr marL="539754" lvl="1" indent="-269877" algn="l">
              <a:lnSpc>
                <a:spcPts val="3500"/>
              </a:lnSpc>
              <a:buFont typeface="Arial"/>
              <a:buChar char="•"/>
            </a:pPr>
            <a:r>
              <a:rPr lang="en-US" sz="2500">
                <a:solidFill>
                  <a:srgbClr val="000000"/>
                </a:solidFill>
                <a:latin typeface="Canva Sans"/>
                <a:ea typeface="Canva Sans"/>
                <a:cs typeface="Canva Sans"/>
                <a:sym typeface="Canva Sans"/>
              </a:rPr>
              <a:t>Improve satisfaction levels among Excellent and Good categories.</a:t>
            </a:r>
          </a:p>
          <a:p>
            <a:pPr marL="539754" lvl="1" indent="-269877" algn="l">
              <a:lnSpc>
                <a:spcPts val="3500"/>
              </a:lnSpc>
              <a:buFont typeface="Arial"/>
              <a:buChar char="•"/>
            </a:pPr>
            <a:r>
              <a:rPr lang="en-US" sz="2500">
                <a:solidFill>
                  <a:srgbClr val="000000"/>
                </a:solidFill>
                <a:latin typeface="Canva Sans"/>
                <a:ea typeface="Canva Sans"/>
                <a:cs typeface="Canva Sans"/>
                <a:sym typeface="Canva Sans"/>
              </a:rPr>
              <a:t>Diversify PayPal adoption strategies to boost performance.</a:t>
            </a:r>
          </a:p>
          <a:p>
            <a:pPr algn="l">
              <a:lnSpc>
                <a:spcPts val="3500"/>
              </a:lnSpc>
            </a:pPr>
            <a:endParaRPr lang="en-US" sz="2500">
              <a:solidFill>
                <a:srgbClr val="000000"/>
              </a:solidFill>
              <a:latin typeface="Canva Sans"/>
              <a:ea typeface="Canva Sans"/>
              <a:cs typeface="Canva Sans"/>
              <a:sym typeface="Canva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28700" y="1874424"/>
            <a:ext cx="7859012" cy="1076325"/>
          </a:xfrm>
          <a:prstGeom prst="rect">
            <a:avLst/>
          </a:prstGeom>
        </p:spPr>
        <p:txBody>
          <a:bodyPr lIns="0" tIns="0" rIns="0" bIns="0" rtlCol="0" anchor="t">
            <a:spAutoFit/>
          </a:bodyPr>
          <a:lstStyle/>
          <a:p>
            <a:pPr algn="l">
              <a:lnSpc>
                <a:spcPts val="8401"/>
              </a:lnSpc>
            </a:pPr>
            <a:r>
              <a:rPr lang="en-US" sz="7000" b="1">
                <a:solidFill>
                  <a:srgbClr val="000000"/>
                </a:solidFill>
                <a:latin typeface="Recoleta Semi-Bold"/>
                <a:ea typeface="Recoleta Semi-Bold"/>
                <a:cs typeface="Recoleta Semi-Bold"/>
                <a:sym typeface="Recoleta Semi-Bold"/>
              </a:rPr>
              <a:t>TEAM MEMBERS:</a:t>
            </a:r>
          </a:p>
        </p:txBody>
      </p:sp>
      <p:sp>
        <p:nvSpPr>
          <p:cNvPr id="4" name="TextBox 4"/>
          <p:cNvSpPr txBox="1"/>
          <p:nvPr/>
        </p:nvSpPr>
        <p:spPr>
          <a:xfrm>
            <a:off x="1897092" y="3436619"/>
            <a:ext cx="9562620" cy="3280411"/>
          </a:xfrm>
          <a:prstGeom prst="rect">
            <a:avLst/>
          </a:prstGeom>
        </p:spPr>
        <p:txBody>
          <a:bodyPr lIns="0" tIns="0" rIns="0" bIns="0" rtlCol="0" anchor="t">
            <a:spAutoFit/>
          </a:bodyPr>
          <a:lstStyle/>
          <a:p>
            <a:pPr algn="l">
              <a:lnSpc>
                <a:spcPts val="6599"/>
              </a:lnSpc>
              <a:spcBef>
                <a:spcPct val="0"/>
              </a:spcBef>
            </a:pPr>
            <a:r>
              <a:rPr lang="en-US" sz="4399">
                <a:solidFill>
                  <a:srgbClr val="000000"/>
                </a:solidFill>
                <a:latin typeface="Recoleta"/>
                <a:ea typeface="Recoleta"/>
                <a:cs typeface="Recoleta"/>
                <a:sym typeface="Recoleta"/>
              </a:rPr>
              <a:t>Prateek Maithil​</a:t>
            </a:r>
          </a:p>
          <a:p>
            <a:pPr algn="l">
              <a:lnSpc>
                <a:spcPts val="6599"/>
              </a:lnSpc>
              <a:spcBef>
                <a:spcPct val="0"/>
              </a:spcBef>
            </a:pPr>
            <a:r>
              <a:rPr lang="en-US" sz="4399">
                <a:solidFill>
                  <a:srgbClr val="000000"/>
                </a:solidFill>
                <a:latin typeface="Recoleta"/>
                <a:ea typeface="Recoleta"/>
                <a:cs typeface="Recoleta"/>
                <a:sym typeface="Recoleta"/>
              </a:rPr>
              <a:t>Golla Venkata Karthik Naidu           Anubhav Sinha​</a:t>
            </a:r>
          </a:p>
          <a:p>
            <a:pPr algn="l">
              <a:lnSpc>
                <a:spcPts val="6599"/>
              </a:lnSpc>
              <a:spcBef>
                <a:spcPct val="0"/>
              </a:spcBef>
            </a:pPr>
            <a:r>
              <a:rPr lang="en-US" sz="4399">
                <a:solidFill>
                  <a:srgbClr val="000000"/>
                </a:solidFill>
                <a:latin typeface="Recoleta"/>
                <a:ea typeface="Recoleta"/>
                <a:cs typeface="Recoleta"/>
                <a:sym typeface="Recoleta"/>
              </a:rPr>
              <a:t>Rohit Nagulamalyala​</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Freeform 3"/>
          <p:cNvSpPr/>
          <p:nvPr/>
        </p:nvSpPr>
        <p:spPr>
          <a:xfrm>
            <a:off x="9782185" y="6047717"/>
            <a:ext cx="6282773" cy="1724683"/>
          </a:xfrm>
          <a:custGeom>
            <a:avLst/>
            <a:gdLst/>
            <a:ahLst/>
            <a:cxnLst/>
            <a:rect l="l" t="t" r="r" b="b"/>
            <a:pathLst>
              <a:path w="6282773" h="1724683">
                <a:moveTo>
                  <a:pt x="0" y="0"/>
                </a:moveTo>
                <a:lnTo>
                  <a:pt x="6282773" y="0"/>
                </a:lnTo>
                <a:lnTo>
                  <a:pt x="6282773" y="1724683"/>
                </a:lnTo>
                <a:lnTo>
                  <a:pt x="0" y="1724683"/>
                </a:lnTo>
                <a:lnTo>
                  <a:pt x="0" y="0"/>
                </a:lnTo>
                <a:close/>
              </a:path>
            </a:pathLst>
          </a:custGeom>
          <a:blipFill>
            <a:blip r:embed="rId3"/>
            <a:stretch>
              <a:fillRect/>
            </a:stretch>
          </a:blipFill>
        </p:spPr>
        <p:txBody>
          <a:bodyPr/>
          <a:lstStyle/>
          <a:p>
            <a:endParaRPr lang="en-IN"/>
          </a:p>
        </p:txBody>
      </p:sp>
      <p:sp>
        <p:nvSpPr>
          <p:cNvPr id="4" name="Freeform 4"/>
          <p:cNvSpPr/>
          <p:nvPr/>
        </p:nvSpPr>
        <p:spPr>
          <a:xfrm>
            <a:off x="9782185" y="2332666"/>
            <a:ext cx="6961473" cy="1259930"/>
          </a:xfrm>
          <a:custGeom>
            <a:avLst/>
            <a:gdLst/>
            <a:ahLst/>
            <a:cxnLst/>
            <a:rect l="l" t="t" r="r" b="b"/>
            <a:pathLst>
              <a:path w="6961473" h="1259930">
                <a:moveTo>
                  <a:pt x="0" y="0"/>
                </a:moveTo>
                <a:lnTo>
                  <a:pt x="6961473" y="0"/>
                </a:lnTo>
                <a:lnTo>
                  <a:pt x="6961473" y="1259930"/>
                </a:lnTo>
                <a:lnTo>
                  <a:pt x="0" y="1259930"/>
                </a:lnTo>
                <a:lnTo>
                  <a:pt x="0" y="0"/>
                </a:lnTo>
                <a:close/>
              </a:path>
            </a:pathLst>
          </a:custGeom>
          <a:blipFill>
            <a:blip r:embed="rId4"/>
            <a:stretch>
              <a:fillRect r="-2558"/>
            </a:stretch>
          </a:blipFill>
        </p:spPr>
        <p:txBody>
          <a:bodyPr/>
          <a:lstStyle/>
          <a:p>
            <a:endParaRPr lang="en-IN"/>
          </a:p>
        </p:txBody>
      </p:sp>
      <p:sp>
        <p:nvSpPr>
          <p:cNvPr id="5" name="Freeform 5"/>
          <p:cNvSpPr/>
          <p:nvPr/>
        </p:nvSpPr>
        <p:spPr>
          <a:xfrm>
            <a:off x="9782185" y="4192483"/>
            <a:ext cx="6961473" cy="1255348"/>
          </a:xfrm>
          <a:custGeom>
            <a:avLst/>
            <a:gdLst/>
            <a:ahLst/>
            <a:cxnLst/>
            <a:rect l="l" t="t" r="r" b="b"/>
            <a:pathLst>
              <a:path w="6961473" h="1255348">
                <a:moveTo>
                  <a:pt x="0" y="0"/>
                </a:moveTo>
                <a:lnTo>
                  <a:pt x="6961473" y="0"/>
                </a:lnTo>
                <a:lnTo>
                  <a:pt x="6961473" y="1255347"/>
                </a:lnTo>
                <a:lnTo>
                  <a:pt x="0" y="1255347"/>
                </a:lnTo>
                <a:lnTo>
                  <a:pt x="0" y="0"/>
                </a:lnTo>
                <a:close/>
              </a:path>
            </a:pathLst>
          </a:custGeom>
          <a:blipFill>
            <a:blip r:embed="rId5"/>
            <a:stretch>
              <a:fillRect/>
            </a:stretch>
          </a:blipFill>
        </p:spPr>
        <p:txBody>
          <a:bodyPr/>
          <a:lstStyle/>
          <a:p>
            <a:endParaRPr lang="en-IN"/>
          </a:p>
        </p:txBody>
      </p:sp>
      <p:sp>
        <p:nvSpPr>
          <p:cNvPr id="6" name="TextBox 6"/>
          <p:cNvSpPr txBox="1"/>
          <p:nvPr/>
        </p:nvSpPr>
        <p:spPr>
          <a:xfrm>
            <a:off x="1028700" y="2457450"/>
            <a:ext cx="7131082" cy="5314950"/>
          </a:xfrm>
          <a:prstGeom prst="rect">
            <a:avLst/>
          </a:prstGeom>
        </p:spPr>
        <p:txBody>
          <a:bodyPr lIns="0" tIns="0" rIns="0" bIns="0" rtlCol="0" anchor="t">
            <a:spAutoFit/>
          </a:bodyPr>
          <a:lstStyle/>
          <a:p>
            <a:pPr algn="l">
              <a:lnSpc>
                <a:spcPts val="4200"/>
              </a:lnSpc>
            </a:pPr>
            <a:r>
              <a:rPr lang="en-US" sz="3000" b="1">
                <a:solidFill>
                  <a:srgbClr val="000000"/>
                </a:solidFill>
                <a:latin typeface="Canva Sans Bold"/>
                <a:ea typeface="Canva Sans Bold"/>
                <a:cs typeface="Canva Sans Bold"/>
                <a:sym typeface="Canva Sans Bold"/>
              </a:rPr>
              <a:t>Filter Options:</a:t>
            </a:r>
            <a:r>
              <a:rPr lang="en-US" sz="3000">
                <a:solidFill>
                  <a:srgbClr val="000000"/>
                </a:solidFill>
                <a:latin typeface="Canva Sans"/>
                <a:ea typeface="Canva Sans"/>
                <a:cs typeface="Canva Sans"/>
                <a:sym typeface="Canva Sans"/>
              </a:rPr>
              <a:t> Allows filtering by Client Code and Client Segment.</a:t>
            </a:r>
          </a:p>
          <a:p>
            <a:pPr algn="l">
              <a:lnSpc>
                <a:spcPts val="4200"/>
              </a:lnSpc>
            </a:pPr>
            <a:endParaRPr lang="en-US" sz="3000">
              <a:solidFill>
                <a:srgbClr val="000000"/>
              </a:solidFill>
              <a:latin typeface="Canva Sans"/>
              <a:ea typeface="Canva Sans"/>
              <a:cs typeface="Canva Sans"/>
              <a:sym typeface="Canva Sans"/>
            </a:endParaRPr>
          </a:p>
          <a:p>
            <a:pPr algn="l">
              <a:lnSpc>
                <a:spcPts val="4200"/>
              </a:lnSpc>
            </a:pPr>
            <a:r>
              <a:rPr lang="en-US" sz="3000" b="1">
                <a:solidFill>
                  <a:srgbClr val="000000"/>
                </a:solidFill>
                <a:latin typeface="Canva Sans Bold"/>
                <a:ea typeface="Canva Sans Bold"/>
                <a:cs typeface="Canva Sans Bold"/>
                <a:sym typeface="Canva Sans Bold"/>
              </a:rPr>
              <a:t>Date Range:</a:t>
            </a:r>
            <a:r>
              <a:rPr lang="en-US" sz="3000">
                <a:solidFill>
                  <a:srgbClr val="000000"/>
                </a:solidFill>
                <a:latin typeface="Canva Sans"/>
                <a:ea typeface="Canva Sans"/>
                <a:cs typeface="Canva Sans"/>
                <a:sym typeface="Canva Sans"/>
              </a:rPr>
              <a:t> Slider for selecting a specific analysis period.</a:t>
            </a:r>
          </a:p>
          <a:p>
            <a:pPr algn="l">
              <a:lnSpc>
                <a:spcPts val="4200"/>
              </a:lnSpc>
            </a:pPr>
            <a:endParaRPr lang="en-US" sz="3000">
              <a:solidFill>
                <a:srgbClr val="000000"/>
              </a:solidFill>
              <a:latin typeface="Canva Sans"/>
              <a:ea typeface="Canva Sans"/>
              <a:cs typeface="Canva Sans"/>
              <a:sym typeface="Canva Sans"/>
            </a:endParaRPr>
          </a:p>
          <a:p>
            <a:pPr algn="l">
              <a:lnSpc>
                <a:spcPts val="4200"/>
              </a:lnSpc>
            </a:pPr>
            <a:r>
              <a:rPr lang="en-US" sz="3000" b="1">
                <a:solidFill>
                  <a:srgbClr val="000000"/>
                </a:solidFill>
                <a:latin typeface="Canva Sans Bold"/>
                <a:ea typeface="Canva Sans Bold"/>
                <a:cs typeface="Canva Sans Bold"/>
                <a:sym typeface="Canva Sans Bold"/>
              </a:rPr>
              <a:t>Interactive Analysis: </a:t>
            </a:r>
            <a:r>
              <a:rPr lang="en-US" sz="3000">
                <a:solidFill>
                  <a:srgbClr val="000000"/>
                </a:solidFill>
                <a:latin typeface="Canva Sans"/>
                <a:ea typeface="Canva Sans"/>
                <a:cs typeface="Canva Sans"/>
                <a:sym typeface="Canva Sans"/>
              </a:rPr>
              <a:t>Enables customized data views based on selections.</a:t>
            </a:r>
          </a:p>
          <a:p>
            <a:pPr algn="l">
              <a:lnSpc>
                <a:spcPts val="4200"/>
              </a:lnSpc>
            </a:pPr>
            <a:endParaRPr lang="en-US" sz="3000">
              <a:solidFill>
                <a:srgbClr val="000000"/>
              </a:solidFill>
              <a:latin typeface="Canva Sans"/>
              <a:ea typeface="Canva Sans"/>
              <a:cs typeface="Canva Sans"/>
              <a:sym typeface="Canva Sans"/>
            </a:endParaRPr>
          </a:p>
        </p:txBody>
      </p:sp>
      <p:sp>
        <p:nvSpPr>
          <p:cNvPr id="7" name="TextBox 7"/>
          <p:cNvSpPr txBox="1"/>
          <p:nvPr/>
        </p:nvSpPr>
        <p:spPr>
          <a:xfrm>
            <a:off x="1028700" y="1019175"/>
            <a:ext cx="13294355" cy="619125"/>
          </a:xfrm>
          <a:prstGeom prst="rect">
            <a:avLst/>
          </a:prstGeom>
        </p:spPr>
        <p:txBody>
          <a:bodyPr lIns="0" tIns="0" rIns="0" bIns="0" rtlCol="0" anchor="t">
            <a:spAutoFit/>
          </a:bodyPr>
          <a:lstStyle/>
          <a:p>
            <a:pPr marL="0" lvl="0" indent="0" algn="l">
              <a:lnSpc>
                <a:spcPts val="4800"/>
              </a:lnSpc>
              <a:spcBef>
                <a:spcPct val="0"/>
              </a:spcBef>
            </a:pPr>
            <a:r>
              <a:rPr lang="en-US" sz="4000" b="1">
                <a:solidFill>
                  <a:srgbClr val="000000"/>
                </a:solidFill>
                <a:latin typeface="Recoleta Medium"/>
                <a:ea typeface="Recoleta Medium"/>
                <a:cs typeface="Recoleta Medium"/>
                <a:sym typeface="Recoleta Medium"/>
              </a:rPr>
              <a:t>Customer segmentation Analysis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Freeform 3"/>
          <p:cNvSpPr/>
          <p:nvPr/>
        </p:nvSpPr>
        <p:spPr>
          <a:xfrm>
            <a:off x="1028700" y="1789677"/>
            <a:ext cx="14701688" cy="8158301"/>
          </a:xfrm>
          <a:custGeom>
            <a:avLst/>
            <a:gdLst/>
            <a:ahLst/>
            <a:cxnLst/>
            <a:rect l="l" t="t" r="r" b="b"/>
            <a:pathLst>
              <a:path w="14701688" h="8158301">
                <a:moveTo>
                  <a:pt x="0" y="0"/>
                </a:moveTo>
                <a:lnTo>
                  <a:pt x="14701688" y="0"/>
                </a:lnTo>
                <a:lnTo>
                  <a:pt x="14701688" y="8158301"/>
                </a:lnTo>
                <a:lnTo>
                  <a:pt x="0" y="8158301"/>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1028700" y="714375"/>
            <a:ext cx="13294355" cy="619125"/>
          </a:xfrm>
          <a:prstGeom prst="rect">
            <a:avLst/>
          </a:prstGeom>
        </p:spPr>
        <p:txBody>
          <a:bodyPr lIns="0" tIns="0" rIns="0" bIns="0" rtlCol="0" anchor="t">
            <a:spAutoFit/>
          </a:bodyPr>
          <a:lstStyle/>
          <a:p>
            <a:pPr marL="0" lvl="0" indent="0" algn="l">
              <a:lnSpc>
                <a:spcPts val="4800"/>
              </a:lnSpc>
              <a:spcBef>
                <a:spcPct val="0"/>
              </a:spcBef>
            </a:pPr>
            <a:r>
              <a:rPr lang="en-US" sz="4000" b="1">
                <a:solidFill>
                  <a:srgbClr val="000000"/>
                </a:solidFill>
                <a:latin typeface="Recoleta Medium"/>
                <a:ea typeface="Recoleta Medium"/>
                <a:cs typeface="Recoleta Medium"/>
                <a:sym typeface="Recoleta Medium"/>
              </a:rPr>
              <a:t>Top Performance Analysis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09650" y="1019175"/>
            <a:ext cx="13294355" cy="619125"/>
          </a:xfrm>
          <a:prstGeom prst="rect">
            <a:avLst/>
          </a:prstGeom>
        </p:spPr>
        <p:txBody>
          <a:bodyPr lIns="0" tIns="0" rIns="0" bIns="0" rtlCol="0" anchor="t">
            <a:spAutoFit/>
          </a:bodyPr>
          <a:lstStyle/>
          <a:p>
            <a:pPr marL="0" lvl="0" indent="0" algn="l">
              <a:lnSpc>
                <a:spcPts val="4800"/>
              </a:lnSpc>
              <a:spcBef>
                <a:spcPct val="0"/>
              </a:spcBef>
            </a:pPr>
            <a:r>
              <a:rPr lang="en-US" sz="4000" b="1">
                <a:solidFill>
                  <a:srgbClr val="000000"/>
                </a:solidFill>
                <a:latin typeface="Recoleta Medium"/>
                <a:ea typeface="Recoleta Medium"/>
                <a:cs typeface="Recoleta Medium"/>
                <a:sym typeface="Recoleta Medium"/>
              </a:rPr>
              <a:t>Top Performance Analysis</a:t>
            </a:r>
          </a:p>
        </p:txBody>
      </p:sp>
      <p:sp>
        <p:nvSpPr>
          <p:cNvPr id="4" name="TextBox 4"/>
          <p:cNvSpPr txBox="1"/>
          <p:nvPr/>
        </p:nvSpPr>
        <p:spPr>
          <a:xfrm>
            <a:off x="1009650" y="2411730"/>
            <a:ext cx="15031562" cy="5425439"/>
          </a:xfrm>
          <a:prstGeom prst="rect">
            <a:avLst/>
          </a:prstGeom>
        </p:spPr>
        <p:txBody>
          <a:bodyPr lIns="0" tIns="0" rIns="0" bIns="0" rtlCol="0" anchor="t">
            <a:spAutoFit/>
          </a:bodyPr>
          <a:lstStyle/>
          <a:p>
            <a:pPr marL="518165" lvl="1" indent="-259082" algn="l">
              <a:lnSpc>
                <a:spcPts val="3360"/>
              </a:lnSpc>
              <a:buFont typeface="Arial"/>
              <a:buChar char="•"/>
            </a:pPr>
            <a:r>
              <a:rPr lang="en-US" sz="2400" b="1">
                <a:solidFill>
                  <a:srgbClr val="000000"/>
                </a:solidFill>
                <a:latin typeface="Canva Sans Bold"/>
                <a:ea typeface="Canva Sans Bold"/>
                <a:cs typeface="Canva Sans Bold"/>
                <a:sym typeface="Canva Sans Bold"/>
              </a:rPr>
              <a:t>Profit Margin vs. Customer Rating:</a:t>
            </a:r>
            <a:r>
              <a:rPr lang="en-US" sz="2400">
                <a:solidFill>
                  <a:srgbClr val="000000"/>
                </a:solidFill>
                <a:latin typeface="Canva Sans"/>
                <a:ea typeface="Canva Sans"/>
                <a:cs typeface="Canva Sans"/>
                <a:sym typeface="Canva Sans"/>
              </a:rPr>
              <a:t> The highest profit margin is observed for customers with a rating of 1, 3 and 2, while ratings 4 and 5 contribute less to profitability.</a:t>
            </a:r>
          </a:p>
          <a:p>
            <a:pPr marL="518165" lvl="1" indent="-259082" algn="l">
              <a:lnSpc>
                <a:spcPts val="3360"/>
              </a:lnSpc>
              <a:buFont typeface="Arial"/>
              <a:buChar char="•"/>
            </a:pPr>
            <a:r>
              <a:rPr lang="en-US" sz="2400" b="1">
                <a:solidFill>
                  <a:srgbClr val="000000"/>
                </a:solidFill>
                <a:latin typeface="Canva Sans Bold"/>
                <a:ea typeface="Canva Sans Bold"/>
                <a:cs typeface="Canva Sans Bold"/>
                <a:sym typeface="Canva Sans Bold"/>
              </a:rPr>
              <a:t>Top Performing Products:</a:t>
            </a:r>
            <a:r>
              <a:rPr lang="en-US" sz="2400">
                <a:solidFill>
                  <a:srgbClr val="000000"/>
                </a:solidFill>
                <a:latin typeface="Canva Sans"/>
                <a:ea typeface="Canva Sans"/>
                <a:cs typeface="Canva Sans"/>
                <a:sym typeface="Canva Sans"/>
              </a:rPr>
              <a:t> Products like PD-4429 and PD-3314 generate the highest profit margins, while PD-3882 and PD-3610 lead in sales volume.</a:t>
            </a:r>
          </a:p>
          <a:p>
            <a:pPr marL="518165" lvl="1" indent="-259082" algn="l">
              <a:lnSpc>
                <a:spcPts val="3360"/>
              </a:lnSpc>
              <a:buFont typeface="Arial"/>
              <a:buChar char="•"/>
            </a:pPr>
            <a:r>
              <a:rPr lang="en-US" sz="2400" b="1">
                <a:solidFill>
                  <a:srgbClr val="000000"/>
                </a:solidFill>
                <a:latin typeface="Canva Sans Bold"/>
                <a:ea typeface="Canva Sans Bold"/>
                <a:cs typeface="Canva Sans Bold"/>
                <a:sym typeface="Canva Sans Bold"/>
              </a:rPr>
              <a:t>Profit Margin by Client:</a:t>
            </a:r>
            <a:r>
              <a:rPr lang="en-US" sz="2400">
                <a:solidFill>
                  <a:srgbClr val="000000"/>
                </a:solidFill>
                <a:latin typeface="Canva Sans"/>
                <a:ea typeface="Canva Sans"/>
                <a:cs typeface="Canva Sans"/>
                <a:sym typeface="Canva Sans"/>
              </a:rPr>
              <a:t> Clients CL-3909 and CL-7191 contribute the most to profit margins, showing strong business value.</a:t>
            </a:r>
          </a:p>
          <a:p>
            <a:pPr marL="518165" lvl="1" indent="-259082" algn="l">
              <a:lnSpc>
                <a:spcPts val="3360"/>
              </a:lnSpc>
              <a:buFont typeface="Arial"/>
              <a:buChar char="•"/>
            </a:pPr>
            <a:r>
              <a:rPr lang="en-US" sz="2400" b="1">
                <a:solidFill>
                  <a:srgbClr val="000000"/>
                </a:solidFill>
                <a:latin typeface="Canva Sans Bold"/>
                <a:ea typeface="Canva Sans Bold"/>
                <a:cs typeface="Canva Sans Bold"/>
                <a:sym typeface="Canva Sans Bold"/>
              </a:rPr>
              <a:t>Sales by Client:</a:t>
            </a:r>
            <a:r>
              <a:rPr lang="en-US" sz="2400">
                <a:solidFill>
                  <a:srgbClr val="000000"/>
                </a:solidFill>
                <a:latin typeface="Canva Sans"/>
                <a:ea typeface="Canva Sans"/>
                <a:cs typeface="Canva Sans"/>
                <a:sym typeface="Canva Sans"/>
              </a:rPr>
              <a:t> Sales are evenly distributed among top clients, with CL-3107 leading slightly.</a:t>
            </a:r>
          </a:p>
          <a:p>
            <a:pPr algn="l">
              <a:lnSpc>
                <a:spcPts val="3360"/>
              </a:lnSpc>
            </a:pPr>
            <a:endParaRPr lang="en-US" sz="2400">
              <a:solidFill>
                <a:srgbClr val="000000"/>
              </a:solidFill>
              <a:latin typeface="Canva Sans"/>
              <a:ea typeface="Canva Sans"/>
              <a:cs typeface="Canva Sans"/>
              <a:sym typeface="Canva Sans"/>
            </a:endParaRPr>
          </a:p>
          <a:p>
            <a:pPr algn="l">
              <a:lnSpc>
                <a:spcPts val="3360"/>
              </a:lnSpc>
            </a:pPr>
            <a:endParaRPr lang="en-US" sz="2400">
              <a:solidFill>
                <a:srgbClr val="000000"/>
              </a:solidFill>
              <a:latin typeface="Canva Sans"/>
              <a:ea typeface="Canva Sans"/>
              <a:cs typeface="Canva Sans"/>
              <a:sym typeface="Canva Sans"/>
            </a:endParaRPr>
          </a:p>
          <a:p>
            <a:pPr marL="518165" lvl="1" indent="-259082" algn="l">
              <a:lnSpc>
                <a:spcPts val="3360"/>
              </a:lnSpc>
              <a:buFont typeface="Arial"/>
              <a:buChar char="•"/>
            </a:pPr>
            <a:r>
              <a:rPr lang="en-US" sz="2400" b="1">
                <a:solidFill>
                  <a:srgbClr val="000000"/>
                </a:solidFill>
                <a:latin typeface="Canva Sans Bold"/>
                <a:ea typeface="Canva Sans Bold"/>
                <a:cs typeface="Canva Sans Bold"/>
                <a:sym typeface="Canva Sans Bold"/>
              </a:rPr>
              <a:t>Recommendations:</a:t>
            </a:r>
            <a:r>
              <a:rPr lang="en-US" sz="2400">
                <a:solidFill>
                  <a:srgbClr val="000000"/>
                </a:solidFill>
                <a:latin typeface="Canva Sans"/>
                <a:ea typeface="Canva Sans"/>
                <a:cs typeface="Canva Sans"/>
                <a:sym typeface="Canva Sans"/>
              </a:rPr>
              <a:t> Focus on retaining high-rated customers and promoting high-performing products for profit and sales optimization.</a:t>
            </a:r>
          </a:p>
          <a:p>
            <a:pPr algn="l">
              <a:lnSpc>
                <a:spcPts val="3360"/>
              </a:lnSpc>
            </a:pPr>
            <a:endParaRPr lang="en-US" sz="2400">
              <a:solidFill>
                <a:srgbClr val="000000"/>
              </a:solidFill>
              <a:latin typeface="Canva Sans"/>
              <a:ea typeface="Canva Sans"/>
              <a:cs typeface="Canva Sans"/>
              <a:sym typeface="Canva Sans"/>
            </a:endParaRPr>
          </a:p>
          <a:p>
            <a:pPr algn="l">
              <a:lnSpc>
                <a:spcPts val="3360"/>
              </a:lnSpc>
            </a:pPr>
            <a:endParaRPr lang="en-US" sz="2400">
              <a:solidFill>
                <a:srgbClr val="000000"/>
              </a:solidFill>
              <a:latin typeface="Canva Sans"/>
              <a:ea typeface="Canva Sans"/>
              <a:cs typeface="Canva Sans"/>
              <a:sym typeface="Canva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Freeform 3"/>
          <p:cNvSpPr/>
          <p:nvPr/>
        </p:nvSpPr>
        <p:spPr>
          <a:xfrm>
            <a:off x="6577953" y="4349720"/>
            <a:ext cx="10681347" cy="4908580"/>
          </a:xfrm>
          <a:custGeom>
            <a:avLst/>
            <a:gdLst/>
            <a:ahLst/>
            <a:cxnLst/>
            <a:rect l="l" t="t" r="r" b="b"/>
            <a:pathLst>
              <a:path w="10681347" h="4908580">
                <a:moveTo>
                  <a:pt x="0" y="0"/>
                </a:moveTo>
                <a:lnTo>
                  <a:pt x="10681347" y="0"/>
                </a:lnTo>
                <a:lnTo>
                  <a:pt x="10681347" y="4908580"/>
                </a:lnTo>
                <a:lnTo>
                  <a:pt x="0" y="4908580"/>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1028700" y="1013530"/>
            <a:ext cx="13294355" cy="619125"/>
          </a:xfrm>
          <a:prstGeom prst="rect">
            <a:avLst/>
          </a:prstGeom>
        </p:spPr>
        <p:txBody>
          <a:bodyPr lIns="0" tIns="0" rIns="0" bIns="0" rtlCol="0" anchor="t">
            <a:spAutoFit/>
          </a:bodyPr>
          <a:lstStyle/>
          <a:p>
            <a:pPr marL="0" lvl="0" indent="0" algn="l">
              <a:lnSpc>
                <a:spcPts val="4800"/>
              </a:lnSpc>
              <a:spcBef>
                <a:spcPct val="0"/>
              </a:spcBef>
            </a:pPr>
            <a:r>
              <a:rPr lang="en-US" sz="4000" b="1">
                <a:solidFill>
                  <a:srgbClr val="000000"/>
                </a:solidFill>
                <a:latin typeface="Recoleta Medium"/>
                <a:ea typeface="Recoleta Medium"/>
                <a:cs typeface="Recoleta Medium"/>
                <a:sym typeface="Recoleta Medium"/>
              </a:rPr>
              <a:t>Customer Profitability Analysis</a:t>
            </a:r>
          </a:p>
        </p:txBody>
      </p:sp>
      <p:sp>
        <p:nvSpPr>
          <p:cNvPr id="5" name="TextBox 5"/>
          <p:cNvSpPr txBox="1"/>
          <p:nvPr/>
        </p:nvSpPr>
        <p:spPr>
          <a:xfrm>
            <a:off x="1028700" y="1935818"/>
            <a:ext cx="15031562" cy="2072639"/>
          </a:xfrm>
          <a:prstGeom prst="rect">
            <a:avLst/>
          </a:prstGeom>
        </p:spPr>
        <p:txBody>
          <a:bodyPr lIns="0" tIns="0" rIns="0" bIns="0" rtlCol="0" anchor="t">
            <a:spAutoFit/>
          </a:bodyPr>
          <a:lstStyle/>
          <a:p>
            <a:pPr marL="518165" lvl="1" indent="-259082" algn="l">
              <a:lnSpc>
                <a:spcPts val="3360"/>
              </a:lnSpc>
              <a:buFont typeface="Arial"/>
              <a:buChar char="•"/>
            </a:pPr>
            <a:r>
              <a:rPr lang="en-US" sz="2400" b="1">
                <a:solidFill>
                  <a:srgbClr val="000000"/>
                </a:solidFill>
                <a:latin typeface="Canva Sans Bold"/>
                <a:ea typeface="Canva Sans Bold"/>
                <a:cs typeface="Canva Sans Bold"/>
                <a:sym typeface="Canva Sans Bold"/>
              </a:rPr>
              <a:t>Bronze Loyalty Program: </a:t>
            </a:r>
            <a:r>
              <a:rPr lang="en-US" sz="2400">
                <a:solidFill>
                  <a:srgbClr val="000000"/>
                </a:solidFill>
                <a:latin typeface="Canva Sans"/>
                <a:ea typeface="Canva Sans"/>
                <a:cs typeface="Canva Sans"/>
                <a:sym typeface="Canva Sans"/>
              </a:rPr>
              <a:t>Achieves the highest profit margin, indicating highly profitable customer engagements despite relatively fewer sales per client.</a:t>
            </a:r>
          </a:p>
          <a:p>
            <a:pPr marL="518165" lvl="1" indent="-259082" algn="l">
              <a:lnSpc>
                <a:spcPts val="3360"/>
              </a:lnSpc>
              <a:buFont typeface="Arial"/>
              <a:buChar char="•"/>
            </a:pPr>
            <a:r>
              <a:rPr lang="en-US" sz="2400" b="1">
                <a:solidFill>
                  <a:srgbClr val="000000"/>
                </a:solidFill>
                <a:latin typeface="Canva Sans Bold"/>
                <a:ea typeface="Canva Sans Bold"/>
                <a:cs typeface="Canva Sans Bold"/>
                <a:sym typeface="Canva Sans Bold"/>
              </a:rPr>
              <a:t>Diamond and Gold Programs:</a:t>
            </a:r>
            <a:r>
              <a:rPr lang="en-US" sz="2400">
                <a:solidFill>
                  <a:srgbClr val="000000"/>
                </a:solidFill>
                <a:latin typeface="Canva Sans"/>
                <a:ea typeface="Canva Sans"/>
                <a:cs typeface="Canva Sans"/>
                <a:sym typeface="Canva Sans"/>
              </a:rPr>
              <a:t> Show a balance with higher sales per client and profit margins, highlighting strong customer spending and profitability.</a:t>
            </a:r>
          </a:p>
          <a:p>
            <a:pPr algn="l">
              <a:lnSpc>
                <a:spcPts val="3360"/>
              </a:lnSpc>
            </a:pPr>
            <a:endParaRPr lang="en-US" sz="2400">
              <a:solidFill>
                <a:srgbClr val="000000"/>
              </a:solidFill>
              <a:latin typeface="Canva Sans"/>
              <a:ea typeface="Canva Sans"/>
              <a:cs typeface="Canva Sans"/>
              <a:sym typeface="Canva Sans"/>
            </a:endParaRPr>
          </a:p>
        </p:txBody>
      </p:sp>
      <p:sp>
        <p:nvSpPr>
          <p:cNvPr id="6" name="TextBox 6"/>
          <p:cNvSpPr txBox="1"/>
          <p:nvPr/>
        </p:nvSpPr>
        <p:spPr>
          <a:xfrm>
            <a:off x="1028700" y="4491389"/>
            <a:ext cx="5148381" cy="2910788"/>
          </a:xfrm>
          <a:prstGeom prst="rect">
            <a:avLst/>
          </a:prstGeom>
        </p:spPr>
        <p:txBody>
          <a:bodyPr lIns="0" tIns="0" rIns="0" bIns="0" rtlCol="0" anchor="t">
            <a:spAutoFit/>
          </a:bodyPr>
          <a:lstStyle/>
          <a:p>
            <a:pPr algn="l">
              <a:lnSpc>
                <a:spcPts val="3362"/>
              </a:lnSpc>
            </a:pPr>
            <a:r>
              <a:rPr lang="en-US" sz="2402" b="1">
                <a:solidFill>
                  <a:srgbClr val="000000"/>
                </a:solidFill>
                <a:latin typeface="Canva Sans Bold"/>
                <a:ea typeface="Canva Sans Bold"/>
                <a:cs typeface="Canva Sans Bold"/>
                <a:sym typeface="Canva Sans Bold"/>
              </a:rPr>
              <a:t>Recommendations:</a:t>
            </a:r>
            <a:r>
              <a:rPr lang="en-US" sz="2402">
                <a:solidFill>
                  <a:srgbClr val="000000"/>
                </a:solidFill>
                <a:latin typeface="Canva Sans"/>
                <a:ea typeface="Canva Sans"/>
                <a:cs typeface="Canva Sans"/>
                <a:sym typeface="Canva Sans"/>
              </a:rPr>
              <a:t> </a:t>
            </a:r>
          </a:p>
          <a:p>
            <a:pPr algn="l">
              <a:lnSpc>
                <a:spcPts val="3362"/>
              </a:lnSpc>
            </a:pPr>
            <a:r>
              <a:rPr lang="en-US" sz="2402">
                <a:solidFill>
                  <a:srgbClr val="000000"/>
                </a:solidFill>
                <a:latin typeface="Canva Sans"/>
                <a:ea typeface="Canva Sans"/>
                <a:cs typeface="Canva Sans"/>
                <a:sym typeface="Canva Sans"/>
              </a:rPr>
              <a:t>Focus on sustaining the performance of </a:t>
            </a:r>
            <a:r>
              <a:rPr lang="en-US" sz="2402" b="1">
                <a:solidFill>
                  <a:srgbClr val="000000"/>
                </a:solidFill>
                <a:latin typeface="Canva Sans Bold"/>
                <a:ea typeface="Canva Sans Bold"/>
                <a:cs typeface="Canva Sans Bold"/>
                <a:sym typeface="Canva Sans Bold"/>
              </a:rPr>
              <a:t>Bronze, Diamond, and Gold</a:t>
            </a:r>
            <a:r>
              <a:rPr lang="en-US" sz="2402">
                <a:solidFill>
                  <a:srgbClr val="000000"/>
                </a:solidFill>
                <a:latin typeface="Canva Sans"/>
                <a:ea typeface="Canva Sans"/>
                <a:cs typeface="Canva Sans"/>
                <a:sym typeface="Canva Sans"/>
              </a:rPr>
              <a:t> while redesigning strategies to boost engagement and profitability in </a:t>
            </a:r>
            <a:r>
              <a:rPr lang="en-US" sz="2402" b="1">
                <a:solidFill>
                  <a:srgbClr val="000000"/>
                </a:solidFill>
                <a:latin typeface="Canva Sans Bold"/>
                <a:ea typeface="Canva Sans Bold"/>
                <a:cs typeface="Canva Sans Bold"/>
                <a:sym typeface="Canva Sans Bold"/>
              </a:rPr>
              <a:t>Platinum and Silver.</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Freeform 3"/>
          <p:cNvSpPr/>
          <p:nvPr/>
        </p:nvSpPr>
        <p:spPr>
          <a:xfrm>
            <a:off x="9840432" y="5623319"/>
            <a:ext cx="7929322" cy="3607653"/>
          </a:xfrm>
          <a:custGeom>
            <a:avLst/>
            <a:gdLst/>
            <a:ahLst/>
            <a:cxnLst/>
            <a:rect l="l" t="t" r="r" b="b"/>
            <a:pathLst>
              <a:path w="7929322" h="3607653">
                <a:moveTo>
                  <a:pt x="0" y="0"/>
                </a:moveTo>
                <a:lnTo>
                  <a:pt x="7929322" y="0"/>
                </a:lnTo>
                <a:lnTo>
                  <a:pt x="7929322" y="3607653"/>
                </a:lnTo>
                <a:lnTo>
                  <a:pt x="0" y="3607653"/>
                </a:lnTo>
                <a:lnTo>
                  <a:pt x="0" y="0"/>
                </a:lnTo>
                <a:close/>
              </a:path>
            </a:pathLst>
          </a:custGeom>
          <a:blipFill>
            <a:blip r:embed="rId3"/>
            <a:stretch>
              <a:fillRect/>
            </a:stretch>
          </a:blipFill>
        </p:spPr>
        <p:txBody>
          <a:bodyPr/>
          <a:lstStyle/>
          <a:p>
            <a:endParaRPr lang="en-IN"/>
          </a:p>
        </p:txBody>
      </p:sp>
      <p:sp>
        <p:nvSpPr>
          <p:cNvPr id="4" name="Freeform 4"/>
          <p:cNvSpPr/>
          <p:nvPr/>
        </p:nvSpPr>
        <p:spPr>
          <a:xfrm>
            <a:off x="6317105" y="5623319"/>
            <a:ext cx="3523327" cy="3634981"/>
          </a:xfrm>
          <a:custGeom>
            <a:avLst/>
            <a:gdLst/>
            <a:ahLst/>
            <a:cxnLst/>
            <a:rect l="l" t="t" r="r" b="b"/>
            <a:pathLst>
              <a:path w="3523327" h="3634981">
                <a:moveTo>
                  <a:pt x="0" y="0"/>
                </a:moveTo>
                <a:lnTo>
                  <a:pt x="3523327" y="0"/>
                </a:lnTo>
                <a:lnTo>
                  <a:pt x="3523327" y="3634981"/>
                </a:lnTo>
                <a:lnTo>
                  <a:pt x="0" y="3634981"/>
                </a:lnTo>
                <a:lnTo>
                  <a:pt x="0" y="0"/>
                </a:lnTo>
                <a:close/>
              </a:path>
            </a:pathLst>
          </a:custGeom>
          <a:blipFill>
            <a:blip r:embed="rId4"/>
            <a:stretch>
              <a:fillRect/>
            </a:stretch>
          </a:blipFill>
        </p:spPr>
        <p:txBody>
          <a:bodyPr/>
          <a:lstStyle/>
          <a:p>
            <a:endParaRPr lang="en-IN"/>
          </a:p>
        </p:txBody>
      </p:sp>
      <p:sp>
        <p:nvSpPr>
          <p:cNvPr id="5" name="TextBox 5"/>
          <p:cNvSpPr txBox="1"/>
          <p:nvPr/>
        </p:nvSpPr>
        <p:spPr>
          <a:xfrm>
            <a:off x="672437" y="1912756"/>
            <a:ext cx="16230600" cy="2547984"/>
          </a:xfrm>
          <a:prstGeom prst="rect">
            <a:avLst/>
          </a:prstGeom>
        </p:spPr>
        <p:txBody>
          <a:bodyPr lIns="0" tIns="0" rIns="0" bIns="0" rtlCol="0" anchor="t">
            <a:spAutoFit/>
          </a:bodyPr>
          <a:lstStyle/>
          <a:p>
            <a:pPr algn="l">
              <a:lnSpc>
                <a:spcPts val="3409"/>
              </a:lnSpc>
            </a:pPr>
            <a:r>
              <a:rPr lang="en-US" sz="2435" b="1">
                <a:solidFill>
                  <a:srgbClr val="000000"/>
                </a:solidFill>
                <a:latin typeface="Canva Sans Bold"/>
                <a:ea typeface="Canva Sans Bold"/>
                <a:cs typeface="Canva Sans Bold"/>
                <a:sym typeface="Canva Sans Bold"/>
              </a:rPr>
              <a:t>Unit Price Analysis:</a:t>
            </a:r>
          </a:p>
          <a:p>
            <a:pPr marL="525863" lvl="1" indent="-262931" algn="l">
              <a:lnSpc>
                <a:spcPts val="3409"/>
              </a:lnSpc>
              <a:buFont typeface="Arial"/>
              <a:buChar char="•"/>
            </a:pPr>
            <a:r>
              <a:rPr lang="en-US" sz="2435">
                <a:solidFill>
                  <a:srgbClr val="000000"/>
                </a:solidFill>
                <a:latin typeface="Canva Sans"/>
                <a:ea typeface="Canva Sans"/>
                <a:cs typeface="Canva Sans"/>
                <a:sym typeface="Canva Sans"/>
              </a:rPr>
              <a:t>Diamond and Gold tiers lead with the highest unit prices (over 100K).</a:t>
            </a:r>
          </a:p>
          <a:p>
            <a:pPr algn="l">
              <a:lnSpc>
                <a:spcPts val="3409"/>
              </a:lnSpc>
            </a:pPr>
            <a:endParaRPr lang="en-US" sz="2435">
              <a:solidFill>
                <a:srgbClr val="000000"/>
              </a:solidFill>
              <a:latin typeface="Canva Sans"/>
              <a:ea typeface="Canva Sans"/>
              <a:cs typeface="Canva Sans"/>
              <a:sym typeface="Canva Sans"/>
            </a:endParaRPr>
          </a:p>
          <a:p>
            <a:pPr algn="l">
              <a:lnSpc>
                <a:spcPts val="3409"/>
              </a:lnSpc>
            </a:pPr>
            <a:r>
              <a:rPr lang="en-US" sz="2435" b="1">
                <a:solidFill>
                  <a:srgbClr val="000000"/>
                </a:solidFill>
                <a:latin typeface="Canva Sans Bold"/>
                <a:ea typeface="Canva Sans Bold"/>
                <a:cs typeface="Canva Sans Bold"/>
                <a:sym typeface="Canva Sans Bold"/>
              </a:rPr>
              <a:t>Sales and Metrics Overview:</a:t>
            </a:r>
          </a:p>
          <a:p>
            <a:pPr marL="525863" lvl="1" indent="-262931" algn="l">
              <a:lnSpc>
                <a:spcPts val="3409"/>
              </a:lnSpc>
              <a:buFont typeface="Arial"/>
              <a:buChar char="•"/>
            </a:pPr>
            <a:r>
              <a:rPr lang="en-US" sz="2435" b="1">
                <a:solidFill>
                  <a:srgbClr val="000000"/>
                </a:solidFill>
                <a:latin typeface="Canva Sans Bold"/>
                <a:ea typeface="Canva Sans Bold"/>
                <a:cs typeface="Canva Sans Bold"/>
                <a:sym typeface="Canva Sans Bold"/>
              </a:rPr>
              <a:t>Diamond Tier:</a:t>
            </a:r>
            <a:r>
              <a:rPr lang="en-US" sz="2435">
                <a:solidFill>
                  <a:srgbClr val="000000"/>
                </a:solidFill>
                <a:latin typeface="Canva Sans"/>
                <a:ea typeface="Canva Sans"/>
                <a:cs typeface="Canva Sans"/>
                <a:sym typeface="Canva Sans"/>
              </a:rPr>
              <a:t> Highest Sales Amount (0.3M) but lowest Profit Margin due to discount.</a:t>
            </a:r>
          </a:p>
          <a:p>
            <a:pPr marL="525863" lvl="1" indent="-262931" algn="l">
              <a:lnSpc>
                <a:spcPts val="3409"/>
              </a:lnSpc>
              <a:buFont typeface="Arial"/>
              <a:buChar char="•"/>
            </a:pPr>
            <a:r>
              <a:rPr lang="en-US" sz="2435" b="1">
                <a:solidFill>
                  <a:srgbClr val="000000"/>
                </a:solidFill>
                <a:latin typeface="Canva Sans Bold"/>
                <a:ea typeface="Canva Sans Bold"/>
                <a:cs typeface="Canva Sans Bold"/>
                <a:sym typeface="Canva Sans Bold"/>
              </a:rPr>
              <a:t>Bronze Tier:</a:t>
            </a:r>
            <a:r>
              <a:rPr lang="en-US" sz="2435">
                <a:solidFill>
                  <a:srgbClr val="000000"/>
                </a:solidFill>
                <a:latin typeface="Canva Sans"/>
                <a:ea typeface="Canva Sans"/>
                <a:cs typeface="Canva Sans"/>
                <a:sym typeface="Canva Sans"/>
              </a:rPr>
              <a:t> Best Profit Margin increases compared to diamond but still discount is high.</a:t>
            </a:r>
          </a:p>
        </p:txBody>
      </p:sp>
      <p:sp>
        <p:nvSpPr>
          <p:cNvPr id="6" name="TextBox 6"/>
          <p:cNvSpPr txBox="1"/>
          <p:nvPr/>
        </p:nvSpPr>
        <p:spPr>
          <a:xfrm>
            <a:off x="672437" y="1038225"/>
            <a:ext cx="13294355" cy="581025"/>
          </a:xfrm>
          <a:prstGeom prst="rect">
            <a:avLst/>
          </a:prstGeom>
        </p:spPr>
        <p:txBody>
          <a:bodyPr lIns="0" tIns="0" rIns="0" bIns="0" rtlCol="0" anchor="t">
            <a:spAutoFit/>
          </a:bodyPr>
          <a:lstStyle/>
          <a:p>
            <a:pPr marL="0" lvl="0" indent="0" algn="l">
              <a:lnSpc>
                <a:spcPts val="4680"/>
              </a:lnSpc>
              <a:spcBef>
                <a:spcPct val="0"/>
              </a:spcBef>
            </a:pPr>
            <a:r>
              <a:rPr lang="en-US" sz="3900" b="1">
                <a:solidFill>
                  <a:srgbClr val="000000"/>
                </a:solidFill>
                <a:latin typeface="Recoleta Medium"/>
                <a:ea typeface="Recoleta Medium"/>
                <a:cs typeface="Recoleta Medium"/>
                <a:sym typeface="Recoleta Medium"/>
              </a:rPr>
              <a:t>Customer loyalty program analysis</a:t>
            </a:r>
          </a:p>
        </p:txBody>
      </p:sp>
      <p:sp>
        <p:nvSpPr>
          <p:cNvPr id="7" name="TextBox 7"/>
          <p:cNvSpPr txBox="1"/>
          <p:nvPr/>
        </p:nvSpPr>
        <p:spPr>
          <a:xfrm>
            <a:off x="672437" y="5086350"/>
            <a:ext cx="5062155" cy="3060699"/>
          </a:xfrm>
          <a:prstGeom prst="rect">
            <a:avLst/>
          </a:prstGeom>
        </p:spPr>
        <p:txBody>
          <a:bodyPr lIns="0" tIns="0" rIns="0" bIns="0" rtlCol="0" anchor="t">
            <a:spAutoFit/>
          </a:bodyPr>
          <a:lstStyle/>
          <a:p>
            <a:pPr algn="just">
              <a:lnSpc>
                <a:spcPts val="3500"/>
              </a:lnSpc>
            </a:pPr>
            <a:r>
              <a:rPr lang="en-US" sz="2500" b="1">
                <a:solidFill>
                  <a:srgbClr val="000000"/>
                </a:solidFill>
                <a:latin typeface="Canva Sans Bold"/>
                <a:ea typeface="Canva Sans Bold"/>
                <a:cs typeface="Canva Sans Bold"/>
                <a:sym typeface="Canva Sans Bold"/>
              </a:rPr>
              <a:t>Quantity:</a:t>
            </a:r>
          </a:p>
          <a:p>
            <a:pPr marL="539754" lvl="1" indent="-269877" algn="just">
              <a:lnSpc>
                <a:spcPts val="3500"/>
              </a:lnSpc>
              <a:buFont typeface="Arial"/>
              <a:buChar char="•"/>
            </a:pPr>
            <a:r>
              <a:rPr lang="en-US" sz="2500" b="1">
                <a:solidFill>
                  <a:srgbClr val="000000"/>
                </a:solidFill>
                <a:latin typeface="Canva Sans Bold"/>
                <a:ea typeface="Canva Sans Bold"/>
                <a:cs typeface="Canva Sans Bold"/>
                <a:sym typeface="Canva Sans Bold"/>
              </a:rPr>
              <a:t>Bronze Tier: </a:t>
            </a:r>
            <a:r>
              <a:rPr lang="en-US" sz="2500">
                <a:solidFill>
                  <a:srgbClr val="000000"/>
                </a:solidFill>
                <a:latin typeface="Canva Sans"/>
                <a:ea typeface="Canva Sans"/>
                <a:cs typeface="Canva Sans"/>
                <a:sym typeface="Canva Sans"/>
              </a:rPr>
              <a:t>Highest quantity sold </a:t>
            </a:r>
            <a:r>
              <a:rPr lang="en-US" sz="2500" b="1">
                <a:solidFill>
                  <a:srgbClr val="000000"/>
                </a:solidFill>
                <a:latin typeface="Canva Sans Bold"/>
                <a:ea typeface="Canva Sans Bold"/>
                <a:cs typeface="Canva Sans Bold"/>
                <a:sym typeface="Canva Sans Bold"/>
              </a:rPr>
              <a:t>nearly 1300</a:t>
            </a:r>
            <a:r>
              <a:rPr lang="en-US" sz="2500">
                <a:solidFill>
                  <a:srgbClr val="000000"/>
                </a:solidFill>
                <a:latin typeface="Canva Sans"/>
                <a:ea typeface="Canva Sans"/>
                <a:cs typeface="Canva Sans"/>
                <a:sym typeface="Canva Sans"/>
              </a:rPr>
              <a:t> but unit price is less in bronze. so, sales is decrease when compared to diamond.</a:t>
            </a:r>
          </a:p>
          <a:p>
            <a:pPr algn="just">
              <a:lnSpc>
                <a:spcPts val="3500"/>
              </a:lnSpc>
            </a:pPr>
            <a:endParaRPr lang="en-US" sz="2500">
              <a:solidFill>
                <a:srgbClr val="000000"/>
              </a:solidFill>
              <a:latin typeface="Canva Sans"/>
              <a:ea typeface="Canva Sans"/>
              <a:cs typeface="Canva Sans"/>
              <a:sym typeface="Canva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Freeform 3"/>
          <p:cNvSpPr/>
          <p:nvPr/>
        </p:nvSpPr>
        <p:spPr>
          <a:xfrm>
            <a:off x="10009844" y="2828141"/>
            <a:ext cx="7249456" cy="6265196"/>
          </a:xfrm>
          <a:custGeom>
            <a:avLst/>
            <a:gdLst/>
            <a:ahLst/>
            <a:cxnLst/>
            <a:rect l="l" t="t" r="r" b="b"/>
            <a:pathLst>
              <a:path w="7249456" h="6265196">
                <a:moveTo>
                  <a:pt x="0" y="0"/>
                </a:moveTo>
                <a:lnTo>
                  <a:pt x="7249456" y="0"/>
                </a:lnTo>
                <a:lnTo>
                  <a:pt x="7249456" y="6265196"/>
                </a:lnTo>
                <a:lnTo>
                  <a:pt x="0" y="6265196"/>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792342" y="1038225"/>
            <a:ext cx="13294355" cy="581025"/>
          </a:xfrm>
          <a:prstGeom prst="rect">
            <a:avLst/>
          </a:prstGeom>
        </p:spPr>
        <p:txBody>
          <a:bodyPr lIns="0" tIns="0" rIns="0" bIns="0" rtlCol="0" anchor="t">
            <a:spAutoFit/>
          </a:bodyPr>
          <a:lstStyle/>
          <a:p>
            <a:pPr marL="0" lvl="0" indent="0" algn="l">
              <a:lnSpc>
                <a:spcPts val="4680"/>
              </a:lnSpc>
              <a:spcBef>
                <a:spcPct val="0"/>
              </a:spcBef>
            </a:pPr>
            <a:r>
              <a:rPr lang="en-US" sz="3900" b="1">
                <a:solidFill>
                  <a:srgbClr val="000000"/>
                </a:solidFill>
                <a:latin typeface="Recoleta Medium"/>
                <a:ea typeface="Recoleta Medium"/>
                <a:cs typeface="Recoleta Medium"/>
                <a:sym typeface="Recoleta Medium"/>
              </a:rPr>
              <a:t>Average Sales Per Order by Customer Loyalty Program</a:t>
            </a:r>
          </a:p>
        </p:txBody>
      </p:sp>
      <p:sp>
        <p:nvSpPr>
          <p:cNvPr id="5" name="TextBox 5"/>
          <p:cNvSpPr txBox="1"/>
          <p:nvPr/>
        </p:nvSpPr>
        <p:spPr>
          <a:xfrm>
            <a:off x="792342" y="2268644"/>
            <a:ext cx="8611341" cy="6391910"/>
          </a:xfrm>
          <a:prstGeom prst="rect">
            <a:avLst/>
          </a:prstGeom>
        </p:spPr>
        <p:txBody>
          <a:bodyPr lIns="0" tIns="0" rIns="0" bIns="0" rtlCol="0" anchor="t">
            <a:spAutoFit/>
          </a:bodyPr>
          <a:lstStyle/>
          <a:p>
            <a:pPr algn="l">
              <a:lnSpc>
                <a:spcPts val="3640"/>
              </a:lnSpc>
            </a:pPr>
            <a:r>
              <a:rPr lang="en-US" sz="2600" b="1">
                <a:solidFill>
                  <a:srgbClr val="000000"/>
                </a:solidFill>
                <a:latin typeface="Canva Sans Bold"/>
                <a:ea typeface="Canva Sans Bold"/>
                <a:cs typeface="Canva Sans Bold"/>
                <a:sym typeface="Canva Sans Bold"/>
              </a:rPr>
              <a:t>Best Performing Programs:</a:t>
            </a:r>
          </a:p>
          <a:p>
            <a:pPr marL="561344" lvl="1" indent="-280672" algn="l">
              <a:lnSpc>
                <a:spcPts val="3640"/>
              </a:lnSpc>
              <a:buFont typeface="Arial"/>
              <a:buChar char="•"/>
            </a:pPr>
            <a:r>
              <a:rPr lang="en-US" sz="2600" b="1">
                <a:solidFill>
                  <a:srgbClr val="000000"/>
                </a:solidFill>
                <a:latin typeface="Canva Sans Bold"/>
                <a:ea typeface="Canva Sans Bold"/>
                <a:cs typeface="Canva Sans Bold"/>
                <a:sym typeface="Canva Sans Bold"/>
              </a:rPr>
              <a:t>Gold and Diamond:</a:t>
            </a:r>
            <a:r>
              <a:rPr lang="en-US" sz="2600">
                <a:solidFill>
                  <a:srgbClr val="000000"/>
                </a:solidFill>
                <a:latin typeface="Canva Sans"/>
                <a:ea typeface="Canva Sans"/>
                <a:cs typeface="Canva Sans"/>
                <a:sym typeface="Canva Sans"/>
              </a:rPr>
              <a:t> Highest average sales per order with highest average customer satisfaction. Mixed satisfaction but good sales performance.</a:t>
            </a:r>
          </a:p>
          <a:p>
            <a:pPr marL="561344" lvl="1" indent="-280672" algn="l">
              <a:lnSpc>
                <a:spcPts val="3640"/>
              </a:lnSpc>
              <a:buFont typeface="Arial"/>
              <a:buChar char="•"/>
            </a:pPr>
            <a:r>
              <a:rPr lang="en-US" sz="2600" b="1">
                <a:solidFill>
                  <a:srgbClr val="000000"/>
                </a:solidFill>
                <a:latin typeface="Canva Sans Bold"/>
                <a:ea typeface="Canva Sans Bold"/>
                <a:cs typeface="Canva Sans Bold"/>
                <a:sym typeface="Canva Sans Bold"/>
              </a:rPr>
              <a:t>Bronze:</a:t>
            </a:r>
            <a:r>
              <a:rPr lang="en-US" sz="2600">
                <a:solidFill>
                  <a:srgbClr val="000000"/>
                </a:solidFill>
                <a:latin typeface="Canva Sans"/>
                <a:ea typeface="Canva Sans"/>
                <a:cs typeface="Canva Sans"/>
                <a:sym typeface="Canva Sans"/>
              </a:rPr>
              <a:t> Moderate sales with varied satisfaction levels.</a:t>
            </a:r>
          </a:p>
          <a:p>
            <a:pPr algn="l">
              <a:lnSpc>
                <a:spcPts val="3640"/>
              </a:lnSpc>
            </a:pPr>
            <a:r>
              <a:rPr lang="en-US" sz="2600" b="1">
                <a:solidFill>
                  <a:srgbClr val="000000"/>
                </a:solidFill>
                <a:latin typeface="Canva Sans Bold"/>
                <a:ea typeface="Canva Sans Bold"/>
                <a:cs typeface="Canva Sans Bold"/>
                <a:sym typeface="Canva Sans Bold"/>
              </a:rPr>
              <a:t>Underperforming Programs:</a:t>
            </a:r>
          </a:p>
          <a:p>
            <a:pPr marL="561344" lvl="1" indent="-280672" algn="l">
              <a:lnSpc>
                <a:spcPts val="3640"/>
              </a:lnSpc>
              <a:buFont typeface="Arial"/>
              <a:buChar char="•"/>
            </a:pPr>
            <a:r>
              <a:rPr lang="en-US" sz="2600" b="1">
                <a:solidFill>
                  <a:srgbClr val="000000"/>
                </a:solidFill>
                <a:latin typeface="Canva Sans Bold"/>
                <a:ea typeface="Canva Sans Bold"/>
                <a:cs typeface="Canva Sans Bold"/>
                <a:sym typeface="Canva Sans Bold"/>
              </a:rPr>
              <a:t>Platinum:</a:t>
            </a:r>
            <a:r>
              <a:rPr lang="en-US" sz="2600">
                <a:solidFill>
                  <a:srgbClr val="000000"/>
                </a:solidFill>
                <a:latin typeface="Canva Sans"/>
                <a:ea typeface="Canva Sans"/>
                <a:cs typeface="Canva Sans"/>
                <a:sym typeface="Canva Sans"/>
              </a:rPr>
              <a:t> Average satisfaction and weak sales performance.</a:t>
            </a:r>
          </a:p>
          <a:p>
            <a:pPr algn="l">
              <a:lnSpc>
                <a:spcPts val="3640"/>
              </a:lnSpc>
            </a:pPr>
            <a:endParaRPr lang="en-US" sz="2600">
              <a:solidFill>
                <a:srgbClr val="000000"/>
              </a:solidFill>
              <a:latin typeface="Canva Sans"/>
              <a:ea typeface="Canva Sans"/>
              <a:cs typeface="Canva Sans"/>
              <a:sym typeface="Canva Sans"/>
            </a:endParaRPr>
          </a:p>
          <a:p>
            <a:pPr algn="l">
              <a:lnSpc>
                <a:spcPts val="3640"/>
              </a:lnSpc>
            </a:pPr>
            <a:r>
              <a:rPr lang="en-US" sz="2600" b="1">
                <a:solidFill>
                  <a:srgbClr val="000000"/>
                </a:solidFill>
                <a:latin typeface="Canva Sans Bold"/>
                <a:ea typeface="Canva Sans Bold"/>
                <a:cs typeface="Canva Sans Bold"/>
                <a:sym typeface="Canva Sans Bold"/>
              </a:rPr>
              <a:t>Insight: </a:t>
            </a:r>
            <a:r>
              <a:rPr lang="en-US" sz="2600">
                <a:solidFill>
                  <a:srgbClr val="000000"/>
                </a:solidFill>
                <a:latin typeface="Canva Sans"/>
                <a:ea typeface="Canva Sans"/>
                <a:cs typeface="Canva Sans"/>
                <a:sym typeface="Canva Sans"/>
              </a:rPr>
              <a:t>Focus on boosting Platinum and silver sales strategies and leveraging the high satisfaction in Gold and diamond programs to drive more sales.</a:t>
            </a:r>
          </a:p>
          <a:p>
            <a:pPr algn="l">
              <a:lnSpc>
                <a:spcPts val="3640"/>
              </a:lnSpc>
            </a:pPr>
            <a:endParaRPr lang="en-US" sz="2600">
              <a:solidFill>
                <a:srgbClr val="000000"/>
              </a:solidFill>
              <a:latin typeface="Canva Sans"/>
              <a:ea typeface="Canva Sans"/>
              <a:cs typeface="Canva Sans"/>
              <a:sym typeface="Canva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Freeform 3"/>
          <p:cNvSpPr/>
          <p:nvPr/>
        </p:nvSpPr>
        <p:spPr>
          <a:xfrm>
            <a:off x="7181825" y="4544376"/>
            <a:ext cx="10077475" cy="5150328"/>
          </a:xfrm>
          <a:custGeom>
            <a:avLst/>
            <a:gdLst/>
            <a:ahLst/>
            <a:cxnLst/>
            <a:rect l="l" t="t" r="r" b="b"/>
            <a:pathLst>
              <a:path w="10077475" h="5150328">
                <a:moveTo>
                  <a:pt x="0" y="0"/>
                </a:moveTo>
                <a:lnTo>
                  <a:pt x="10077475" y="0"/>
                </a:lnTo>
                <a:lnTo>
                  <a:pt x="10077475" y="5150328"/>
                </a:lnTo>
                <a:lnTo>
                  <a:pt x="0" y="5150328"/>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792342" y="1038225"/>
            <a:ext cx="13294355" cy="581025"/>
          </a:xfrm>
          <a:prstGeom prst="rect">
            <a:avLst/>
          </a:prstGeom>
        </p:spPr>
        <p:txBody>
          <a:bodyPr lIns="0" tIns="0" rIns="0" bIns="0" rtlCol="0" anchor="t">
            <a:spAutoFit/>
          </a:bodyPr>
          <a:lstStyle/>
          <a:p>
            <a:pPr marL="0" lvl="0" indent="0" algn="l">
              <a:lnSpc>
                <a:spcPts val="4680"/>
              </a:lnSpc>
              <a:spcBef>
                <a:spcPct val="0"/>
              </a:spcBef>
            </a:pPr>
            <a:r>
              <a:rPr lang="en-US" sz="3900" b="1">
                <a:solidFill>
                  <a:srgbClr val="000000"/>
                </a:solidFill>
                <a:latin typeface="Recoleta Medium"/>
                <a:ea typeface="Recoleta Medium"/>
                <a:cs typeface="Recoleta Medium"/>
                <a:sym typeface="Recoleta Medium"/>
              </a:rPr>
              <a:t>Payment Method Analysis</a:t>
            </a:r>
          </a:p>
        </p:txBody>
      </p:sp>
      <p:sp>
        <p:nvSpPr>
          <p:cNvPr id="5" name="TextBox 5"/>
          <p:cNvSpPr txBox="1"/>
          <p:nvPr/>
        </p:nvSpPr>
        <p:spPr>
          <a:xfrm>
            <a:off x="1028700" y="2133928"/>
            <a:ext cx="17259300" cy="2734310"/>
          </a:xfrm>
          <a:prstGeom prst="rect">
            <a:avLst/>
          </a:prstGeom>
        </p:spPr>
        <p:txBody>
          <a:bodyPr lIns="0" tIns="0" rIns="0" bIns="0" rtlCol="0" anchor="t">
            <a:spAutoFit/>
          </a:bodyPr>
          <a:lstStyle/>
          <a:p>
            <a:pPr marL="561344" lvl="1" indent="-280672" algn="l">
              <a:lnSpc>
                <a:spcPts val="3640"/>
              </a:lnSpc>
              <a:buFont typeface="Arial"/>
              <a:buChar char="•"/>
            </a:pPr>
            <a:r>
              <a:rPr lang="en-US" sz="2600">
                <a:solidFill>
                  <a:srgbClr val="000000"/>
                </a:solidFill>
                <a:latin typeface="Canva Sans"/>
                <a:ea typeface="Canva Sans"/>
                <a:cs typeface="Canva Sans"/>
                <a:sym typeface="Canva Sans"/>
              </a:rPr>
              <a:t>Bank Transfer: Highest Sales Amount (~0.6M) and Discounts, but moderate Profit Margin.</a:t>
            </a:r>
          </a:p>
          <a:p>
            <a:pPr marL="561344" lvl="1" indent="-280672" algn="l">
              <a:lnSpc>
                <a:spcPts val="3640"/>
              </a:lnSpc>
              <a:buFont typeface="Arial"/>
              <a:buChar char="•"/>
            </a:pPr>
            <a:r>
              <a:rPr lang="en-US" sz="2600">
                <a:solidFill>
                  <a:srgbClr val="000000"/>
                </a:solidFill>
                <a:latin typeface="Canva Sans"/>
                <a:ea typeface="Canva Sans"/>
                <a:cs typeface="Canva Sans"/>
                <a:sym typeface="Canva Sans"/>
              </a:rPr>
              <a:t>Credit Card: Balanced Sales (~0.4M) and Profit Margin, with notable discounts.</a:t>
            </a:r>
          </a:p>
          <a:p>
            <a:pPr marL="561344" lvl="1" indent="-280672" algn="l">
              <a:lnSpc>
                <a:spcPts val="3640"/>
              </a:lnSpc>
              <a:buFont typeface="Arial"/>
              <a:buChar char="•"/>
            </a:pPr>
            <a:r>
              <a:rPr lang="en-US" sz="2600">
                <a:solidFill>
                  <a:srgbClr val="000000"/>
                </a:solidFill>
                <a:latin typeface="Canva Sans"/>
                <a:ea typeface="Canva Sans"/>
                <a:cs typeface="Canva Sans"/>
                <a:sym typeface="Canva Sans"/>
              </a:rPr>
              <a:t>Cash: Moderate Sales with a good Profit Margin.</a:t>
            </a:r>
          </a:p>
          <a:p>
            <a:pPr marL="561344" lvl="1" indent="-280672" algn="l">
              <a:lnSpc>
                <a:spcPts val="3640"/>
              </a:lnSpc>
              <a:buFont typeface="Arial"/>
              <a:buChar char="•"/>
            </a:pPr>
            <a:r>
              <a:rPr lang="en-US" sz="2600" b="1">
                <a:solidFill>
                  <a:srgbClr val="000000"/>
                </a:solidFill>
                <a:latin typeface="Canva Sans Bold"/>
                <a:ea typeface="Canva Sans Bold"/>
                <a:cs typeface="Canva Sans Bold"/>
                <a:sym typeface="Canva Sans Bold"/>
              </a:rPr>
              <a:t>Insight:</a:t>
            </a:r>
            <a:r>
              <a:rPr lang="en-US" sz="2600">
                <a:solidFill>
                  <a:srgbClr val="000000"/>
                </a:solidFill>
                <a:latin typeface="Canva Sans"/>
                <a:ea typeface="Canva Sans"/>
                <a:cs typeface="Canva Sans"/>
                <a:sym typeface="Canva Sans"/>
              </a:rPr>
              <a:t> Bank transfers drive revenue but rely heavily on discounts, while cash ensures profitability with fewer discounts.</a:t>
            </a:r>
          </a:p>
          <a:p>
            <a:pPr algn="l">
              <a:lnSpc>
                <a:spcPts val="3640"/>
              </a:lnSpc>
            </a:pPr>
            <a:endParaRPr lang="en-US" sz="2600">
              <a:solidFill>
                <a:srgbClr val="000000"/>
              </a:solidFill>
              <a:latin typeface="Canva Sans"/>
              <a:ea typeface="Canva Sans"/>
              <a:cs typeface="Canva Sans"/>
              <a:sym typeface="Canva Sans"/>
            </a:endParaRPr>
          </a:p>
        </p:txBody>
      </p:sp>
      <p:sp>
        <p:nvSpPr>
          <p:cNvPr id="6" name="TextBox 6"/>
          <p:cNvSpPr txBox="1"/>
          <p:nvPr/>
        </p:nvSpPr>
        <p:spPr>
          <a:xfrm>
            <a:off x="1028700" y="5086350"/>
            <a:ext cx="5741541" cy="1471930"/>
          </a:xfrm>
          <a:prstGeom prst="rect">
            <a:avLst/>
          </a:prstGeom>
        </p:spPr>
        <p:txBody>
          <a:bodyPr lIns="0" tIns="0" rIns="0" bIns="0" rtlCol="0" anchor="t">
            <a:spAutoFit/>
          </a:bodyPr>
          <a:lstStyle/>
          <a:p>
            <a:pPr algn="l">
              <a:lnSpc>
                <a:spcPts val="3920"/>
              </a:lnSpc>
            </a:pPr>
            <a:r>
              <a:rPr lang="en-US" sz="2800" b="1">
                <a:solidFill>
                  <a:srgbClr val="000000"/>
                </a:solidFill>
                <a:latin typeface="Canva Sans Bold"/>
                <a:ea typeface="Canva Sans Bold"/>
                <a:cs typeface="Canva Sans Bold"/>
                <a:sym typeface="Canva Sans Bold"/>
              </a:rPr>
              <a:t>Recommendation :</a:t>
            </a:r>
            <a:r>
              <a:rPr lang="en-US" sz="2800">
                <a:solidFill>
                  <a:srgbClr val="000000"/>
                </a:solidFill>
                <a:latin typeface="Canva Sans"/>
                <a:ea typeface="Canva Sans"/>
                <a:cs typeface="Canva Sans"/>
                <a:sym typeface="Canva Sans"/>
              </a:rPr>
              <a:t> Diversify PayPal adoption strategies to boost performance.</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Freeform 3"/>
          <p:cNvSpPr/>
          <p:nvPr/>
        </p:nvSpPr>
        <p:spPr>
          <a:xfrm>
            <a:off x="10725057" y="1752600"/>
            <a:ext cx="5799068" cy="7505700"/>
          </a:xfrm>
          <a:custGeom>
            <a:avLst/>
            <a:gdLst/>
            <a:ahLst/>
            <a:cxnLst/>
            <a:rect l="l" t="t" r="r" b="b"/>
            <a:pathLst>
              <a:path w="5799068" h="7505700">
                <a:moveTo>
                  <a:pt x="0" y="0"/>
                </a:moveTo>
                <a:lnTo>
                  <a:pt x="5799068" y="0"/>
                </a:lnTo>
                <a:lnTo>
                  <a:pt x="5799068" y="7505700"/>
                </a:lnTo>
                <a:lnTo>
                  <a:pt x="0" y="7505700"/>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1028700" y="1038225"/>
            <a:ext cx="9696357" cy="1438275"/>
          </a:xfrm>
          <a:prstGeom prst="rect">
            <a:avLst/>
          </a:prstGeom>
        </p:spPr>
        <p:txBody>
          <a:bodyPr lIns="0" tIns="0" rIns="0" bIns="0" rtlCol="0" anchor="t">
            <a:spAutoFit/>
          </a:bodyPr>
          <a:lstStyle/>
          <a:p>
            <a:pPr algn="l">
              <a:lnSpc>
                <a:spcPts val="5760"/>
              </a:lnSpc>
            </a:pPr>
            <a:r>
              <a:rPr lang="en-US" sz="4800" b="1">
                <a:solidFill>
                  <a:srgbClr val="000000"/>
                </a:solidFill>
                <a:latin typeface="Recoleta Medium"/>
                <a:ea typeface="Recoleta Medium"/>
                <a:cs typeface="Recoleta Medium"/>
                <a:sym typeface="Recoleta Medium"/>
              </a:rPr>
              <a:t>Target Sales Analysis</a:t>
            </a:r>
          </a:p>
          <a:p>
            <a:pPr marL="0" lvl="0" indent="0" algn="l">
              <a:lnSpc>
                <a:spcPts val="5760"/>
              </a:lnSpc>
              <a:spcBef>
                <a:spcPct val="0"/>
              </a:spcBef>
            </a:pPr>
            <a:endParaRPr lang="en-US" sz="4800" b="1">
              <a:solidFill>
                <a:srgbClr val="000000"/>
              </a:solidFill>
              <a:latin typeface="Recoleta Medium"/>
              <a:ea typeface="Recoleta Medium"/>
              <a:cs typeface="Recoleta Medium"/>
              <a:sym typeface="Recoleta Medium"/>
            </a:endParaRPr>
          </a:p>
        </p:txBody>
      </p:sp>
      <p:sp>
        <p:nvSpPr>
          <p:cNvPr id="5" name="TextBox 5"/>
          <p:cNvSpPr txBox="1"/>
          <p:nvPr/>
        </p:nvSpPr>
        <p:spPr>
          <a:xfrm>
            <a:off x="1028700" y="3143250"/>
            <a:ext cx="7131082" cy="5848350"/>
          </a:xfrm>
          <a:prstGeom prst="rect">
            <a:avLst/>
          </a:prstGeom>
        </p:spPr>
        <p:txBody>
          <a:bodyPr lIns="0" tIns="0" rIns="0" bIns="0" rtlCol="0" anchor="t">
            <a:spAutoFit/>
          </a:bodyPr>
          <a:lstStyle/>
          <a:p>
            <a:pPr algn="l">
              <a:lnSpc>
                <a:spcPts val="4200"/>
              </a:lnSpc>
            </a:pPr>
            <a:r>
              <a:rPr lang="en-US" sz="3000" b="1">
                <a:solidFill>
                  <a:srgbClr val="000000"/>
                </a:solidFill>
                <a:latin typeface="Canva Sans Bold"/>
                <a:ea typeface="Canva Sans Bold"/>
                <a:cs typeface="Canva Sans Bold"/>
                <a:sym typeface="Canva Sans Bold"/>
              </a:rPr>
              <a:t>Sales Performance:</a:t>
            </a:r>
            <a:r>
              <a:rPr lang="en-US" sz="3000">
                <a:solidFill>
                  <a:srgbClr val="000000"/>
                </a:solidFill>
                <a:latin typeface="Canva Sans"/>
                <a:ea typeface="Canva Sans"/>
                <a:cs typeface="Canva Sans"/>
                <a:sym typeface="Canva Sans"/>
              </a:rPr>
              <a:t> Achieved sales amount is 1.17M against a target of 1.41M.</a:t>
            </a:r>
          </a:p>
          <a:p>
            <a:pPr algn="l">
              <a:lnSpc>
                <a:spcPts val="4200"/>
              </a:lnSpc>
            </a:pPr>
            <a:endParaRPr lang="en-US" sz="3000">
              <a:solidFill>
                <a:srgbClr val="000000"/>
              </a:solidFill>
              <a:latin typeface="Canva Sans"/>
              <a:ea typeface="Canva Sans"/>
              <a:cs typeface="Canva Sans"/>
              <a:sym typeface="Canva Sans"/>
            </a:endParaRPr>
          </a:p>
          <a:p>
            <a:pPr algn="l">
              <a:lnSpc>
                <a:spcPts val="4200"/>
              </a:lnSpc>
            </a:pPr>
            <a:r>
              <a:rPr lang="en-US" sz="3000" b="1">
                <a:solidFill>
                  <a:srgbClr val="000000"/>
                </a:solidFill>
                <a:latin typeface="Canva Sans Bold"/>
                <a:ea typeface="Canva Sans Bold"/>
                <a:cs typeface="Canva Sans Bold"/>
                <a:sym typeface="Canva Sans Bold"/>
              </a:rPr>
              <a:t>Profit Performance:</a:t>
            </a:r>
            <a:r>
              <a:rPr lang="en-US" sz="3000">
                <a:solidFill>
                  <a:srgbClr val="000000"/>
                </a:solidFill>
                <a:latin typeface="Canva Sans"/>
                <a:ea typeface="Canva Sans"/>
                <a:cs typeface="Canva Sans"/>
                <a:sym typeface="Canva Sans"/>
              </a:rPr>
              <a:t> Generated profit is 205.73K with a target of 246.87KK.</a:t>
            </a:r>
          </a:p>
          <a:p>
            <a:pPr algn="l">
              <a:lnSpc>
                <a:spcPts val="4200"/>
              </a:lnSpc>
            </a:pPr>
            <a:endParaRPr lang="en-US" sz="3000">
              <a:solidFill>
                <a:srgbClr val="000000"/>
              </a:solidFill>
              <a:latin typeface="Canva Sans"/>
              <a:ea typeface="Canva Sans"/>
              <a:cs typeface="Canva Sans"/>
              <a:sym typeface="Canva Sans"/>
            </a:endParaRPr>
          </a:p>
          <a:p>
            <a:pPr algn="l">
              <a:lnSpc>
                <a:spcPts val="4200"/>
              </a:lnSpc>
            </a:pPr>
            <a:r>
              <a:rPr lang="en-US" sz="3000" b="1">
                <a:solidFill>
                  <a:srgbClr val="000000"/>
                </a:solidFill>
                <a:latin typeface="Canva Sans Bold"/>
                <a:ea typeface="Canva Sans Bold"/>
                <a:cs typeface="Canva Sans Bold"/>
                <a:sym typeface="Canva Sans Bold"/>
              </a:rPr>
              <a:t>Progress Tracking: </a:t>
            </a:r>
            <a:r>
              <a:rPr lang="en-US" sz="3000">
                <a:solidFill>
                  <a:srgbClr val="000000"/>
                </a:solidFill>
                <a:latin typeface="Canva Sans"/>
                <a:ea typeface="Canva Sans"/>
                <a:cs typeface="Canva Sans"/>
                <a:sym typeface="Canva Sans"/>
              </a:rPr>
              <a:t>Both sales and profit are progressing but are currently below the set targets.</a:t>
            </a:r>
          </a:p>
          <a:p>
            <a:pPr algn="l">
              <a:lnSpc>
                <a:spcPts val="4200"/>
              </a:lnSpc>
            </a:pPr>
            <a:endParaRPr lang="en-US" sz="3000">
              <a:solidFill>
                <a:srgbClr val="000000"/>
              </a:solidFill>
              <a:latin typeface="Canva Sans"/>
              <a:ea typeface="Canva Sans"/>
              <a:cs typeface="Canva Sans"/>
              <a:sym typeface="Canva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Freeform 3"/>
          <p:cNvSpPr/>
          <p:nvPr/>
        </p:nvSpPr>
        <p:spPr>
          <a:xfrm>
            <a:off x="9877169" y="1407687"/>
            <a:ext cx="7382131" cy="7850613"/>
          </a:xfrm>
          <a:custGeom>
            <a:avLst/>
            <a:gdLst/>
            <a:ahLst/>
            <a:cxnLst/>
            <a:rect l="l" t="t" r="r" b="b"/>
            <a:pathLst>
              <a:path w="7382131" h="7850613">
                <a:moveTo>
                  <a:pt x="0" y="0"/>
                </a:moveTo>
                <a:lnTo>
                  <a:pt x="7382131" y="0"/>
                </a:lnTo>
                <a:lnTo>
                  <a:pt x="7382131" y="7850613"/>
                </a:lnTo>
                <a:lnTo>
                  <a:pt x="0" y="7850613"/>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1028700" y="1038225"/>
            <a:ext cx="9696357" cy="1438275"/>
          </a:xfrm>
          <a:prstGeom prst="rect">
            <a:avLst/>
          </a:prstGeom>
        </p:spPr>
        <p:txBody>
          <a:bodyPr lIns="0" tIns="0" rIns="0" bIns="0" rtlCol="0" anchor="t">
            <a:spAutoFit/>
          </a:bodyPr>
          <a:lstStyle/>
          <a:p>
            <a:pPr algn="l">
              <a:lnSpc>
                <a:spcPts val="5760"/>
              </a:lnSpc>
            </a:pPr>
            <a:r>
              <a:rPr lang="en-US" sz="4800" b="1">
                <a:solidFill>
                  <a:srgbClr val="000000"/>
                </a:solidFill>
                <a:latin typeface="Recoleta Medium"/>
                <a:ea typeface="Recoleta Medium"/>
                <a:cs typeface="Recoleta Medium"/>
                <a:sym typeface="Recoleta Medium"/>
              </a:rPr>
              <a:t>Key Influencer</a:t>
            </a:r>
          </a:p>
          <a:p>
            <a:pPr marL="0" lvl="0" indent="0" algn="l">
              <a:lnSpc>
                <a:spcPts val="5760"/>
              </a:lnSpc>
              <a:spcBef>
                <a:spcPct val="0"/>
              </a:spcBef>
            </a:pPr>
            <a:endParaRPr lang="en-US" sz="4800" b="1">
              <a:solidFill>
                <a:srgbClr val="000000"/>
              </a:solidFill>
              <a:latin typeface="Recoleta Medium"/>
              <a:ea typeface="Recoleta Medium"/>
              <a:cs typeface="Recoleta Medium"/>
              <a:sym typeface="Recoleta Medium"/>
            </a:endParaRPr>
          </a:p>
        </p:txBody>
      </p:sp>
      <p:sp>
        <p:nvSpPr>
          <p:cNvPr id="5" name="TextBox 5"/>
          <p:cNvSpPr txBox="1"/>
          <p:nvPr/>
        </p:nvSpPr>
        <p:spPr>
          <a:xfrm>
            <a:off x="1028700" y="2343150"/>
            <a:ext cx="7131082" cy="6915150"/>
          </a:xfrm>
          <a:prstGeom prst="rect">
            <a:avLst/>
          </a:prstGeom>
        </p:spPr>
        <p:txBody>
          <a:bodyPr lIns="0" tIns="0" rIns="0" bIns="0" rtlCol="0" anchor="t">
            <a:spAutoFit/>
          </a:bodyPr>
          <a:lstStyle/>
          <a:p>
            <a:pPr algn="l">
              <a:lnSpc>
                <a:spcPts val="4200"/>
              </a:lnSpc>
            </a:pPr>
            <a:r>
              <a:rPr lang="en-US" sz="3000" b="1">
                <a:solidFill>
                  <a:srgbClr val="000000"/>
                </a:solidFill>
                <a:latin typeface="Canva Sans Bold"/>
                <a:ea typeface="Canva Sans Bold"/>
                <a:cs typeface="Canva Sans Bold"/>
                <a:sym typeface="Canva Sans Bold"/>
              </a:rPr>
              <a:t>Sales amount is influenced by:</a:t>
            </a:r>
          </a:p>
          <a:p>
            <a:pPr algn="l">
              <a:lnSpc>
                <a:spcPts val="4200"/>
              </a:lnSpc>
            </a:pPr>
            <a:endParaRPr lang="en-US" sz="3000" b="1">
              <a:solidFill>
                <a:srgbClr val="000000"/>
              </a:solidFill>
              <a:latin typeface="Canva Sans Bold"/>
              <a:ea typeface="Canva Sans Bold"/>
              <a:cs typeface="Canva Sans Bold"/>
              <a:sym typeface="Canva Sans Bold"/>
            </a:endParaRPr>
          </a:p>
          <a:p>
            <a:pPr algn="l">
              <a:lnSpc>
                <a:spcPts val="4200"/>
              </a:lnSpc>
            </a:pPr>
            <a:r>
              <a:rPr lang="en-US" sz="3000" b="1">
                <a:solidFill>
                  <a:srgbClr val="000000"/>
                </a:solidFill>
                <a:latin typeface="Canva Sans Bold"/>
                <a:ea typeface="Canva Sans Bold"/>
                <a:cs typeface="Canva Sans Bold"/>
                <a:sym typeface="Canva Sans Bold"/>
              </a:rPr>
              <a:t>Profit Margin:</a:t>
            </a:r>
            <a:r>
              <a:rPr lang="en-US" sz="3000">
                <a:solidFill>
                  <a:srgbClr val="000000"/>
                </a:solidFill>
                <a:latin typeface="Canva Sans"/>
                <a:ea typeface="Canva Sans"/>
                <a:cs typeface="Canva Sans"/>
                <a:sym typeface="Canva Sans"/>
              </a:rPr>
              <a:t> Increases in sales are more likely when the profit margin is 40.5 or less.</a:t>
            </a:r>
          </a:p>
          <a:p>
            <a:pPr algn="l">
              <a:lnSpc>
                <a:spcPts val="4200"/>
              </a:lnSpc>
            </a:pPr>
            <a:endParaRPr lang="en-US" sz="3000">
              <a:solidFill>
                <a:srgbClr val="000000"/>
              </a:solidFill>
              <a:latin typeface="Canva Sans"/>
              <a:ea typeface="Canva Sans"/>
              <a:cs typeface="Canva Sans"/>
              <a:sym typeface="Canva Sans"/>
            </a:endParaRPr>
          </a:p>
          <a:p>
            <a:pPr algn="l">
              <a:lnSpc>
                <a:spcPts val="4200"/>
              </a:lnSpc>
            </a:pPr>
            <a:r>
              <a:rPr lang="en-US" sz="3000" b="1">
                <a:solidFill>
                  <a:srgbClr val="000000"/>
                </a:solidFill>
                <a:latin typeface="Canva Sans Bold"/>
                <a:ea typeface="Canva Sans Bold"/>
                <a:cs typeface="Canva Sans Bold"/>
                <a:sym typeface="Canva Sans Bold"/>
              </a:rPr>
              <a:t>Quantity: </a:t>
            </a:r>
            <a:r>
              <a:rPr lang="en-US" sz="3000">
                <a:solidFill>
                  <a:srgbClr val="000000"/>
                </a:solidFill>
                <a:latin typeface="Canva Sans"/>
                <a:ea typeface="Canva Sans"/>
                <a:cs typeface="Canva Sans"/>
                <a:sym typeface="Canva Sans"/>
              </a:rPr>
              <a:t>Sales amount tends to increase when the quantity is between 3 to 4 units</a:t>
            </a:r>
          </a:p>
          <a:p>
            <a:pPr algn="l">
              <a:lnSpc>
                <a:spcPts val="4200"/>
              </a:lnSpc>
            </a:pPr>
            <a:endParaRPr lang="en-US" sz="3000">
              <a:solidFill>
                <a:srgbClr val="000000"/>
              </a:solidFill>
              <a:latin typeface="Canva Sans"/>
              <a:ea typeface="Canva Sans"/>
              <a:cs typeface="Canva Sans"/>
              <a:sym typeface="Canva Sans"/>
            </a:endParaRPr>
          </a:p>
          <a:p>
            <a:pPr algn="l">
              <a:lnSpc>
                <a:spcPts val="4200"/>
              </a:lnSpc>
            </a:pPr>
            <a:r>
              <a:rPr lang="en-US" sz="3000" b="1">
                <a:solidFill>
                  <a:srgbClr val="000000"/>
                </a:solidFill>
                <a:latin typeface="Canva Sans Bold"/>
                <a:ea typeface="Canva Sans Bold"/>
                <a:cs typeface="Canva Sans Bold"/>
                <a:sym typeface="Canva Sans Bold"/>
              </a:rPr>
              <a:t>Discount: </a:t>
            </a:r>
            <a:r>
              <a:rPr lang="en-US" sz="3000">
                <a:solidFill>
                  <a:srgbClr val="000000"/>
                </a:solidFill>
                <a:latin typeface="Canva Sans"/>
                <a:ea typeface="Canva Sans"/>
                <a:cs typeface="Canva Sans"/>
                <a:sym typeface="Canva Sans"/>
              </a:rPr>
              <a:t>Higher sales are associated with discounts above 185.03.</a:t>
            </a:r>
          </a:p>
          <a:p>
            <a:pPr algn="l">
              <a:lnSpc>
                <a:spcPts val="4200"/>
              </a:lnSpc>
            </a:pPr>
            <a:endParaRPr lang="en-US" sz="3000">
              <a:solidFill>
                <a:srgbClr val="000000"/>
              </a:solidFill>
              <a:latin typeface="Canva Sans"/>
              <a:ea typeface="Canva Sans"/>
              <a:cs typeface="Canva Sans"/>
              <a:sym typeface="Canva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Freeform 3"/>
          <p:cNvSpPr/>
          <p:nvPr/>
        </p:nvSpPr>
        <p:spPr>
          <a:xfrm>
            <a:off x="7965835" y="1752600"/>
            <a:ext cx="9999454" cy="8328350"/>
          </a:xfrm>
          <a:custGeom>
            <a:avLst/>
            <a:gdLst/>
            <a:ahLst/>
            <a:cxnLst/>
            <a:rect l="l" t="t" r="r" b="b"/>
            <a:pathLst>
              <a:path w="9999454" h="8328350">
                <a:moveTo>
                  <a:pt x="0" y="0"/>
                </a:moveTo>
                <a:lnTo>
                  <a:pt x="9999454" y="0"/>
                </a:lnTo>
                <a:lnTo>
                  <a:pt x="9999454" y="8328350"/>
                </a:lnTo>
                <a:lnTo>
                  <a:pt x="0" y="8328350"/>
                </a:lnTo>
                <a:lnTo>
                  <a:pt x="0" y="0"/>
                </a:lnTo>
                <a:close/>
              </a:path>
            </a:pathLst>
          </a:custGeom>
          <a:blipFill>
            <a:blip r:embed="rId3"/>
            <a:stretch>
              <a:fillRect/>
            </a:stretch>
          </a:blipFill>
        </p:spPr>
        <p:txBody>
          <a:bodyPr/>
          <a:lstStyle/>
          <a:p>
            <a:endParaRPr lang="en-IN"/>
          </a:p>
        </p:txBody>
      </p:sp>
      <p:sp>
        <p:nvSpPr>
          <p:cNvPr id="4" name="TextBox 4"/>
          <p:cNvSpPr txBox="1"/>
          <p:nvPr/>
        </p:nvSpPr>
        <p:spPr>
          <a:xfrm>
            <a:off x="1028700" y="1038225"/>
            <a:ext cx="9696357" cy="714375"/>
          </a:xfrm>
          <a:prstGeom prst="rect">
            <a:avLst/>
          </a:prstGeom>
        </p:spPr>
        <p:txBody>
          <a:bodyPr lIns="0" tIns="0" rIns="0" bIns="0" rtlCol="0" anchor="t">
            <a:spAutoFit/>
          </a:bodyPr>
          <a:lstStyle/>
          <a:p>
            <a:pPr marL="0" lvl="0" indent="0" algn="l">
              <a:lnSpc>
                <a:spcPts val="5760"/>
              </a:lnSpc>
              <a:spcBef>
                <a:spcPct val="0"/>
              </a:spcBef>
            </a:pPr>
            <a:r>
              <a:rPr lang="en-US" sz="4800" b="1">
                <a:solidFill>
                  <a:srgbClr val="000000"/>
                </a:solidFill>
                <a:latin typeface="Recoleta Medium"/>
                <a:ea typeface="Recoleta Medium"/>
                <a:cs typeface="Recoleta Medium"/>
                <a:sym typeface="Recoleta Medium"/>
              </a:rPr>
              <a:t>Profit Margin Breakdown</a:t>
            </a:r>
          </a:p>
        </p:txBody>
      </p:sp>
      <p:sp>
        <p:nvSpPr>
          <p:cNvPr id="5" name="TextBox 5"/>
          <p:cNvSpPr txBox="1"/>
          <p:nvPr/>
        </p:nvSpPr>
        <p:spPr>
          <a:xfrm>
            <a:off x="1028700" y="2990850"/>
            <a:ext cx="6937135" cy="4248150"/>
          </a:xfrm>
          <a:prstGeom prst="rect">
            <a:avLst/>
          </a:prstGeom>
        </p:spPr>
        <p:txBody>
          <a:bodyPr lIns="0" tIns="0" rIns="0" bIns="0" rtlCol="0" anchor="t">
            <a:spAutoFit/>
          </a:bodyPr>
          <a:lstStyle/>
          <a:p>
            <a:pPr algn="l">
              <a:lnSpc>
                <a:spcPts val="4200"/>
              </a:lnSpc>
            </a:pPr>
            <a:r>
              <a:rPr lang="en-US" sz="3000">
                <a:solidFill>
                  <a:srgbClr val="000000"/>
                </a:solidFill>
                <a:latin typeface="Canva Sans"/>
                <a:ea typeface="Canva Sans"/>
                <a:cs typeface="Canva Sans"/>
                <a:sym typeface="Canva Sans"/>
              </a:rPr>
              <a:t>E-commerce contributes the highest profit margin, followed by Retail Partner.</a:t>
            </a:r>
          </a:p>
          <a:p>
            <a:pPr algn="l">
              <a:lnSpc>
                <a:spcPts val="4200"/>
              </a:lnSpc>
            </a:pPr>
            <a:endParaRPr lang="en-US" sz="3000">
              <a:solidFill>
                <a:srgbClr val="000000"/>
              </a:solidFill>
              <a:latin typeface="Canva Sans"/>
              <a:ea typeface="Canva Sans"/>
              <a:cs typeface="Canva Sans"/>
              <a:sym typeface="Canva Sans"/>
            </a:endParaRPr>
          </a:p>
          <a:p>
            <a:pPr algn="l">
              <a:lnSpc>
                <a:spcPts val="4200"/>
              </a:lnSpc>
            </a:pPr>
            <a:r>
              <a:rPr lang="en-US" sz="3000">
                <a:solidFill>
                  <a:srgbClr val="000000"/>
                </a:solidFill>
                <a:latin typeface="Canva Sans"/>
                <a:ea typeface="Canva Sans"/>
                <a:cs typeface="Canva Sans"/>
                <a:sym typeface="Canva Sans"/>
              </a:rPr>
              <a:t>Online sales channel has the highest profit within E-commerce, while Wholesale and In-Store follow.</a:t>
            </a:r>
          </a:p>
          <a:p>
            <a:pPr algn="l">
              <a:lnSpc>
                <a:spcPts val="4200"/>
              </a:lnSpc>
            </a:pPr>
            <a:endParaRPr lang="en-US" sz="3000">
              <a:solidFill>
                <a:srgbClr val="000000"/>
              </a:solidFill>
              <a:latin typeface="Canva Sans"/>
              <a:ea typeface="Canva Sans"/>
              <a:cs typeface="Canva Sans"/>
              <a:sym typeface="Canva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4918339" y="1019175"/>
            <a:ext cx="7859012" cy="1076325"/>
          </a:xfrm>
          <a:prstGeom prst="rect">
            <a:avLst/>
          </a:prstGeom>
        </p:spPr>
        <p:txBody>
          <a:bodyPr lIns="0" tIns="0" rIns="0" bIns="0" rtlCol="0" anchor="t">
            <a:spAutoFit/>
          </a:bodyPr>
          <a:lstStyle/>
          <a:p>
            <a:pPr algn="ctr">
              <a:lnSpc>
                <a:spcPts val="8401"/>
              </a:lnSpc>
            </a:pPr>
            <a:r>
              <a:rPr lang="en-US" sz="7000" b="1">
                <a:solidFill>
                  <a:srgbClr val="000000"/>
                </a:solidFill>
                <a:latin typeface="Recoleta Semi-Bold"/>
                <a:ea typeface="Recoleta Semi-Bold"/>
                <a:cs typeface="Recoleta Semi-Bold"/>
                <a:sym typeface="Recoleta Semi-Bold"/>
              </a:rPr>
              <a:t>INTRODUCTION</a:t>
            </a:r>
          </a:p>
        </p:txBody>
      </p:sp>
      <p:sp>
        <p:nvSpPr>
          <p:cNvPr id="4" name="TextBox 4"/>
          <p:cNvSpPr txBox="1"/>
          <p:nvPr/>
        </p:nvSpPr>
        <p:spPr>
          <a:xfrm>
            <a:off x="1028700" y="2719705"/>
            <a:ext cx="15638291" cy="4780915"/>
          </a:xfrm>
          <a:prstGeom prst="rect">
            <a:avLst/>
          </a:prstGeom>
        </p:spPr>
        <p:txBody>
          <a:bodyPr lIns="0" tIns="0" rIns="0" bIns="0" rtlCol="0" anchor="t">
            <a:spAutoFit/>
          </a:bodyPr>
          <a:lstStyle/>
          <a:p>
            <a:pPr algn="l">
              <a:lnSpc>
                <a:spcPts val="4759"/>
              </a:lnSpc>
            </a:pPr>
            <a:r>
              <a:rPr lang="en-US" sz="3399" b="1">
                <a:solidFill>
                  <a:srgbClr val="000000"/>
                </a:solidFill>
                <a:latin typeface="Canva Sans Bold"/>
                <a:ea typeface="Canva Sans Bold"/>
                <a:cs typeface="Canva Sans Bold"/>
                <a:sym typeface="Canva Sans Bold"/>
              </a:rPr>
              <a:t>Business Intelligence (BI) </a:t>
            </a:r>
            <a:r>
              <a:rPr lang="en-US" sz="3399">
                <a:solidFill>
                  <a:srgbClr val="000000"/>
                </a:solidFill>
                <a:latin typeface="Canva Sans"/>
                <a:ea typeface="Canva Sans"/>
                <a:cs typeface="Canva Sans"/>
                <a:sym typeface="Canva Sans"/>
              </a:rPr>
              <a:t>is a powerful solution that helps companies make intelligent decisions by transforming raw data into actionable insights. This project focuses on leveraging BI to monitor sales performance, enabling timely responses to external business environments. By organizing data into interactive dashboards, users can visualize current sales performance and gain clarity for informed decision-making. The outcomes aim to streamline information delivery and provide a roadmap for continuous improvement.</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28700" y="1038225"/>
            <a:ext cx="10609282" cy="714375"/>
          </a:xfrm>
          <a:prstGeom prst="rect">
            <a:avLst/>
          </a:prstGeom>
        </p:spPr>
        <p:txBody>
          <a:bodyPr lIns="0" tIns="0" rIns="0" bIns="0" rtlCol="0" anchor="t">
            <a:spAutoFit/>
          </a:bodyPr>
          <a:lstStyle/>
          <a:p>
            <a:pPr marL="0" lvl="0" indent="0" algn="l">
              <a:lnSpc>
                <a:spcPts val="5760"/>
              </a:lnSpc>
              <a:spcBef>
                <a:spcPct val="0"/>
              </a:spcBef>
            </a:pPr>
            <a:r>
              <a:rPr lang="en-US" sz="4800" b="1">
                <a:solidFill>
                  <a:srgbClr val="000000"/>
                </a:solidFill>
                <a:latin typeface="Recoleta Medium"/>
                <a:ea typeface="Recoleta Medium"/>
                <a:cs typeface="Recoleta Medium"/>
                <a:sym typeface="Recoleta Medium"/>
              </a:rPr>
              <a:t>Proposal with Innovative Outcomes </a:t>
            </a:r>
          </a:p>
        </p:txBody>
      </p:sp>
      <p:sp>
        <p:nvSpPr>
          <p:cNvPr id="4" name="TextBox 4"/>
          <p:cNvSpPr txBox="1"/>
          <p:nvPr/>
        </p:nvSpPr>
        <p:spPr>
          <a:xfrm>
            <a:off x="1028700" y="2357915"/>
            <a:ext cx="16230600" cy="6424930"/>
          </a:xfrm>
          <a:prstGeom prst="rect">
            <a:avLst/>
          </a:prstGeom>
        </p:spPr>
        <p:txBody>
          <a:bodyPr lIns="0" tIns="0" rIns="0" bIns="0" rtlCol="0" anchor="t">
            <a:spAutoFit/>
          </a:bodyPr>
          <a:lstStyle/>
          <a:p>
            <a:pPr algn="l">
              <a:lnSpc>
                <a:spcPts val="3920"/>
              </a:lnSpc>
            </a:pPr>
            <a:r>
              <a:rPr lang="en-US" sz="2800">
                <a:solidFill>
                  <a:srgbClr val="000000"/>
                </a:solidFill>
                <a:latin typeface="Canva Sans"/>
                <a:ea typeface="Canva Sans"/>
                <a:cs typeface="Canva Sans"/>
                <a:sym typeface="Canva Sans"/>
              </a:rPr>
              <a:t>By employing a comprehensive BI approach to sales data, this project brings several innovative outcomes: </a:t>
            </a:r>
          </a:p>
          <a:p>
            <a:pPr algn="l">
              <a:lnSpc>
                <a:spcPts val="3920"/>
              </a:lnSpc>
            </a:pPr>
            <a:endParaRPr lang="en-US" sz="2800">
              <a:solidFill>
                <a:srgbClr val="000000"/>
              </a:solidFill>
              <a:latin typeface="Canva Sans"/>
              <a:ea typeface="Canva Sans"/>
              <a:cs typeface="Canva Sans"/>
              <a:sym typeface="Canva Sans"/>
            </a:endParaRPr>
          </a:p>
          <a:p>
            <a:pPr marL="604523" lvl="1" indent="-302261" algn="l">
              <a:lnSpc>
                <a:spcPts val="3920"/>
              </a:lnSpc>
              <a:buFont typeface="Arial"/>
              <a:buChar char="•"/>
            </a:pPr>
            <a:r>
              <a:rPr lang="en-US" sz="2800" b="1">
                <a:solidFill>
                  <a:srgbClr val="000000"/>
                </a:solidFill>
                <a:latin typeface="Canva Sans Bold"/>
                <a:ea typeface="Canva Sans Bold"/>
                <a:cs typeface="Canva Sans Bold"/>
                <a:sym typeface="Canva Sans Bold"/>
              </a:rPr>
              <a:t>Enhanced Decision-Making:</a:t>
            </a:r>
            <a:r>
              <a:rPr lang="en-US" sz="2800">
                <a:solidFill>
                  <a:srgbClr val="000000"/>
                </a:solidFill>
                <a:latin typeface="Canva Sans"/>
                <a:ea typeface="Canva Sans"/>
                <a:cs typeface="Canva Sans"/>
                <a:sym typeface="Canva Sans"/>
              </a:rPr>
              <a:t> Granular insights into sales performance by category, region, and sales channel allow decision-makers to target high-value customers and optimize underperforming areas. </a:t>
            </a:r>
          </a:p>
          <a:p>
            <a:pPr marL="604523" lvl="1" indent="-302261" algn="l">
              <a:lnSpc>
                <a:spcPts val="3920"/>
              </a:lnSpc>
              <a:buFont typeface="Arial"/>
              <a:buChar char="•"/>
            </a:pPr>
            <a:r>
              <a:rPr lang="en-US" sz="2800" b="1">
                <a:solidFill>
                  <a:srgbClr val="000000"/>
                </a:solidFill>
                <a:latin typeface="Canva Sans Bold"/>
                <a:ea typeface="Canva Sans Bold"/>
                <a:cs typeface="Canva Sans Bold"/>
                <a:sym typeface="Canva Sans Bold"/>
              </a:rPr>
              <a:t>Customer Satisfaction Segmentation: </a:t>
            </a:r>
            <a:r>
              <a:rPr lang="en-US" sz="2800">
                <a:solidFill>
                  <a:srgbClr val="000000"/>
                </a:solidFill>
                <a:latin typeface="Canva Sans"/>
                <a:ea typeface="Canva Sans"/>
                <a:cs typeface="Canva Sans"/>
                <a:sym typeface="Canva Sans"/>
              </a:rPr>
              <a:t>Analyzing customer ratings provides actionable insights into customer satisfaction, guiding personalized service strategies.</a:t>
            </a:r>
          </a:p>
          <a:p>
            <a:pPr marL="604523" lvl="1" indent="-302261" algn="l">
              <a:lnSpc>
                <a:spcPts val="3920"/>
              </a:lnSpc>
              <a:buFont typeface="Arial"/>
              <a:buChar char="•"/>
            </a:pPr>
            <a:r>
              <a:rPr lang="en-US" sz="2800" b="1">
                <a:solidFill>
                  <a:srgbClr val="000000"/>
                </a:solidFill>
                <a:latin typeface="Canva Sans Bold"/>
                <a:ea typeface="Canva Sans Bold"/>
                <a:cs typeface="Canva Sans Bold"/>
                <a:sym typeface="Canva Sans Bold"/>
              </a:rPr>
              <a:t>Profit Optimization: </a:t>
            </a:r>
            <a:r>
              <a:rPr lang="en-US" sz="2800">
                <a:solidFill>
                  <a:srgbClr val="000000"/>
                </a:solidFill>
                <a:latin typeface="Canva Sans"/>
                <a:ea typeface="Canva Sans"/>
                <a:cs typeface="Canva Sans"/>
                <a:sym typeface="Canva Sans"/>
              </a:rPr>
              <a:t>Measures such as Gross Profit Margin, Total Discount, and Actual Cost allow the business to assess and enhance profitability.</a:t>
            </a:r>
          </a:p>
          <a:p>
            <a:pPr marL="604523" lvl="1" indent="-302261" algn="l">
              <a:lnSpc>
                <a:spcPts val="3920"/>
              </a:lnSpc>
              <a:buFont typeface="Arial"/>
              <a:buChar char="•"/>
            </a:pPr>
            <a:r>
              <a:rPr lang="en-US" sz="2800" b="1">
                <a:solidFill>
                  <a:srgbClr val="000000"/>
                </a:solidFill>
                <a:latin typeface="Canva Sans Bold"/>
                <a:ea typeface="Canva Sans Bold"/>
                <a:cs typeface="Canva Sans Bold"/>
                <a:sym typeface="Canva Sans Bold"/>
              </a:rPr>
              <a:t>Customer Retention and Loyalty: </a:t>
            </a:r>
            <a:r>
              <a:rPr lang="en-US" sz="2800">
                <a:solidFill>
                  <a:srgbClr val="000000"/>
                </a:solidFill>
                <a:latin typeface="Canva Sans"/>
                <a:ea typeface="Canva Sans"/>
                <a:cs typeface="Canva Sans"/>
                <a:sym typeface="Canva Sans"/>
              </a:rPr>
              <a:t>Leveraging metrics on customer loyalty programs and marketing campaigns provides insights into customer retention strategies, driving repeat business. </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184565" y="1028700"/>
            <a:ext cx="9295999" cy="1466850"/>
          </a:xfrm>
          <a:prstGeom prst="rect">
            <a:avLst/>
          </a:prstGeom>
        </p:spPr>
        <p:txBody>
          <a:bodyPr lIns="0" tIns="0" rIns="0" bIns="0" rtlCol="0" anchor="t">
            <a:spAutoFit/>
          </a:bodyPr>
          <a:lstStyle/>
          <a:p>
            <a:pPr algn="l">
              <a:lnSpc>
                <a:spcPts val="5807"/>
              </a:lnSpc>
            </a:pPr>
            <a:r>
              <a:rPr lang="en-US" sz="4839" b="1">
                <a:solidFill>
                  <a:srgbClr val="000000"/>
                </a:solidFill>
                <a:latin typeface="Recoleta Medium"/>
                <a:ea typeface="Recoleta Medium"/>
                <a:cs typeface="Recoleta Medium"/>
                <a:sym typeface="Recoleta Medium"/>
              </a:rPr>
              <a:t>Future Enhancements</a:t>
            </a:r>
          </a:p>
          <a:p>
            <a:pPr marL="0" lvl="0" indent="0" algn="l">
              <a:lnSpc>
                <a:spcPts val="5807"/>
              </a:lnSpc>
              <a:spcBef>
                <a:spcPct val="0"/>
              </a:spcBef>
            </a:pPr>
            <a:endParaRPr lang="en-US" sz="4839" b="1">
              <a:solidFill>
                <a:srgbClr val="000000"/>
              </a:solidFill>
              <a:latin typeface="Recoleta Medium"/>
              <a:ea typeface="Recoleta Medium"/>
              <a:cs typeface="Recoleta Medium"/>
              <a:sym typeface="Recoleta Medium"/>
            </a:endParaRPr>
          </a:p>
        </p:txBody>
      </p:sp>
      <p:sp>
        <p:nvSpPr>
          <p:cNvPr id="4" name="TextBox 4"/>
          <p:cNvSpPr txBox="1"/>
          <p:nvPr/>
        </p:nvSpPr>
        <p:spPr>
          <a:xfrm>
            <a:off x="1184565" y="2438400"/>
            <a:ext cx="14560544" cy="7155886"/>
          </a:xfrm>
          <a:prstGeom prst="rect">
            <a:avLst/>
          </a:prstGeom>
        </p:spPr>
        <p:txBody>
          <a:bodyPr lIns="0" tIns="0" rIns="0" bIns="0" rtlCol="0" anchor="t">
            <a:spAutoFit/>
          </a:bodyPr>
          <a:lstStyle/>
          <a:p>
            <a:pPr algn="l">
              <a:lnSpc>
                <a:spcPts val="3531"/>
              </a:lnSpc>
            </a:pPr>
            <a:r>
              <a:rPr lang="en-US" sz="2522" b="1">
                <a:solidFill>
                  <a:srgbClr val="000000"/>
                </a:solidFill>
                <a:latin typeface="Canva Sans Bold"/>
                <a:ea typeface="Canva Sans Bold"/>
                <a:cs typeface="Canva Sans Bold"/>
                <a:sym typeface="Canva Sans Bold"/>
              </a:rPr>
              <a:t>Advanced Analytical Capabilities:</a:t>
            </a:r>
          </a:p>
          <a:p>
            <a:pPr algn="l">
              <a:lnSpc>
                <a:spcPts val="3531"/>
              </a:lnSpc>
            </a:pPr>
            <a:endParaRPr lang="en-US" sz="2522" b="1">
              <a:solidFill>
                <a:srgbClr val="000000"/>
              </a:solidFill>
              <a:latin typeface="Canva Sans Bold"/>
              <a:ea typeface="Canva Sans Bold"/>
              <a:cs typeface="Canva Sans Bold"/>
              <a:sym typeface="Canva Sans Bold"/>
            </a:endParaRPr>
          </a:p>
          <a:p>
            <a:pPr marL="544542" lvl="1" indent="-272271" algn="l">
              <a:lnSpc>
                <a:spcPts val="3531"/>
              </a:lnSpc>
              <a:buFont typeface="Arial"/>
              <a:buChar char="•"/>
            </a:pPr>
            <a:r>
              <a:rPr lang="en-US" sz="2522" b="1">
                <a:solidFill>
                  <a:srgbClr val="000000"/>
                </a:solidFill>
                <a:latin typeface="Canva Sans Bold"/>
                <a:ea typeface="Canva Sans Bold"/>
                <a:cs typeface="Canva Sans Bold"/>
                <a:sym typeface="Canva Sans Bold"/>
              </a:rPr>
              <a:t>Dynamic Sales Target Adjustment: </a:t>
            </a:r>
            <a:r>
              <a:rPr lang="en-US" sz="2522">
                <a:solidFill>
                  <a:srgbClr val="000000"/>
                </a:solidFill>
                <a:latin typeface="Canva Sans"/>
                <a:ea typeface="Canva Sans"/>
                <a:cs typeface="Canva Sans"/>
                <a:sym typeface="Canva Sans"/>
              </a:rPr>
              <a:t> Implement AI-driven dynamic targets that adjust based on seasonality, economic factors, and competitor pricing.</a:t>
            </a:r>
          </a:p>
          <a:p>
            <a:pPr marL="544542" lvl="1" indent="-272271" algn="l">
              <a:lnSpc>
                <a:spcPts val="3531"/>
              </a:lnSpc>
              <a:buFont typeface="Arial"/>
              <a:buChar char="•"/>
            </a:pPr>
            <a:r>
              <a:rPr lang="en-US" sz="2522" b="1">
                <a:solidFill>
                  <a:srgbClr val="000000"/>
                </a:solidFill>
                <a:latin typeface="Canva Sans Bold"/>
                <a:ea typeface="Canva Sans Bold"/>
                <a:cs typeface="Canva Sans Bold"/>
                <a:sym typeface="Canva Sans Bold"/>
              </a:rPr>
              <a:t>Cross-Sell and Upsell Opportunities: </a:t>
            </a:r>
            <a:r>
              <a:rPr lang="en-US" sz="2522">
                <a:solidFill>
                  <a:srgbClr val="000000"/>
                </a:solidFill>
                <a:latin typeface="Canva Sans"/>
                <a:ea typeface="Canva Sans"/>
                <a:cs typeface="Canva Sans"/>
                <a:sym typeface="Canva Sans"/>
              </a:rPr>
              <a:t>Use association rule mining (e.g., Apriori algorithm) to identify product combinations frequently purchased together and recommend upsell opportunities.</a:t>
            </a:r>
          </a:p>
          <a:p>
            <a:pPr algn="l">
              <a:lnSpc>
                <a:spcPts val="3531"/>
              </a:lnSpc>
            </a:pPr>
            <a:endParaRPr lang="en-US" sz="2522">
              <a:solidFill>
                <a:srgbClr val="000000"/>
              </a:solidFill>
              <a:latin typeface="Canva Sans"/>
              <a:ea typeface="Canva Sans"/>
              <a:cs typeface="Canva Sans"/>
              <a:sym typeface="Canva Sans"/>
            </a:endParaRPr>
          </a:p>
          <a:p>
            <a:pPr algn="l">
              <a:lnSpc>
                <a:spcPts val="3531"/>
              </a:lnSpc>
            </a:pPr>
            <a:r>
              <a:rPr lang="en-US" sz="2522" b="1">
                <a:solidFill>
                  <a:srgbClr val="000000"/>
                </a:solidFill>
                <a:latin typeface="Canva Sans Bold"/>
                <a:ea typeface="Canva Sans Bold"/>
                <a:cs typeface="Canva Sans Bold"/>
                <a:sym typeface="Canva Sans Bold"/>
              </a:rPr>
              <a:t>Customer-Centric Strategies</a:t>
            </a:r>
          </a:p>
          <a:p>
            <a:pPr algn="l">
              <a:lnSpc>
                <a:spcPts val="3531"/>
              </a:lnSpc>
            </a:pPr>
            <a:endParaRPr lang="en-US" sz="2522" b="1">
              <a:solidFill>
                <a:srgbClr val="000000"/>
              </a:solidFill>
              <a:latin typeface="Canva Sans Bold"/>
              <a:ea typeface="Canva Sans Bold"/>
              <a:cs typeface="Canva Sans Bold"/>
              <a:sym typeface="Canva Sans Bold"/>
            </a:endParaRPr>
          </a:p>
          <a:p>
            <a:pPr marL="544542" lvl="1" indent="-272271" algn="l">
              <a:lnSpc>
                <a:spcPts val="3531"/>
              </a:lnSpc>
              <a:buFont typeface="Arial"/>
              <a:buChar char="•"/>
            </a:pPr>
            <a:r>
              <a:rPr lang="en-US" sz="2522" b="1">
                <a:solidFill>
                  <a:srgbClr val="000000"/>
                </a:solidFill>
                <a:latin typeface="Canva Sans Bold"/>
                <a:ea typeface="Canva Sans Bold"/>
                <a:cs typeface="Canva Sans Bold"/>
                <a:sym typeface="Canva Sans Bold"/>
              </a:rPr>
              <a:t>Real-Time Customer Experience Monitoring: </a:t>
            </a:r>
            <a:r>
              <a:rPr lang="en-US" sz="2522">
                <a:solidFill>
                  <a:srgbClr val="000000"/>
                </a:solidFill>
                <a:latin typeface="Canva Sans"/>
                <a:ea typeface="Canva Sans"/>
                <a:cs typeface="Canva Sans"/>
                <a:sym typeface="Canva Sans"/>
              </a:rPr>
              <a:t>Monitor customer feedback and social media mentions to understand their mood in real-time.</a:t>
            </a:r>
          </a:p>
          <a:p>
            <a:pPr marL="544542" lvl="1" indent="-272271" algn="l">
              <a:lnSpc>
                <a:spcPts val="3531"/>
              </a:lnSpc>
              <a:buFont typeface="Arial"/>
              <a:buChar char="•"/>
            </a:pPr>
            <a:r>
              <a:rPr lang="en-US" sz="2522" b="1">
                <a:solidFill>
                  <a:srgbClr val="000000"/>
                </a:solidFill>
                <a:latin typeface="Canva Sans Bold"/>
                <a:ea typeface="Canva Sans Bold"/>
                <a:cs typeface="Canva Sans Bold"/>
                <a:sym typeface="Canva Sans Bold"/>
              </a:rPr>
              <a:t>Journey Analysis:</a:t>
            </a:r>
            <a:r>
              <a:rPr lang="en-US" sz="2522">
                <a:solidFill>
                  <a:srgbClr val="000000"/>
                </a:solidFill>
                <a:latin typeface="Canva Sans"/>
                <a:ea typeface="Canva Sans"/>
                <a:cs typeface="Canva Sans"/>
                <a:sym typeface="Canva Sans"/>
              </a:rPr>
              <a:t> Study how customers interact across channels to improve their experience.</a:t>
            </a:r>
          </a:p>
          <a:p>
            <a:pPr algn="l">
              <a:lnSpc>
                <a:spcPts val="3531"/>
              </a:lnSpc>
            </a:pPr>
            <a:endParaRPr lang="en-US" sz="2522">
              <a:solidFill>
                <a:srgbClr val="000000"/>
              </a:solidFill>
              <a:latin typeface="Canva Sans"/>
              <a:ea typeface="Canva Sans"/>
              <a:cs typeface="Canva Sans"/>
              <a:sym typeface="Canva Sans"/>
            </a:endParaRPr>
          </a:p>
          <a:p>
            <a:pPr algn="l">
              <a:lnSpc>
                <a:spcPts val="3531"/>
              </a:lnSpc>
            </a:pPr>
            <a:endParaRPr lang="en-US" sz="2522">
              <a:solidFill>
                <a:srgbClr val="000000"/>
              </a:solidFill>
              <a:latin typeface="Canva Sans"/>
              <a:ea typeface="Canva Sans"/>
              <a:cs typeface="Canva Sans"/>
              <a:sym typeface="Canva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28700" y="544830"/>
            <a:ext cx="16230600" cy="8713470"/>
          </a:xfrm>
          <a:prstGeom prst="rect">
            <a:avLst/>
          </a:prstGeom>
        </p:spPr>
        <p:txBody>
          <a:bodyPr lIns="0" tIns="0" rIns="0" bIns="0" rtlCol="0" anchor="t">
            <a:spAutoFit/>
          </a:bodyPr>
          <a:lstStyle/>
          <a:p>
            <a:pPr algn="l">
              <a:lnSpc>
                <a:spcPts val="3780"/>
              </a:lnSpc>
            </a:pPr>
            <a:endParaRPr/>
          </a:p>
          <a:p>
            <a:pPr algn="l">
              <a:lnSpc>
                <a:spcPts val="3920"/>
              </a:lnSpc>
            </a:pPr>
            <a:r>
              <a:rPr lang="en-US" sz="2800" b="1">
                <a:solidFill>
                  <a:srgbClr val="000000"/>
                </a:solidFill>
                <a:latin typeface="Canva Sans Bold"/>
                <a:ea typeface="Canva Sans Bold"/>
                <a:cs typeface="Canva Sans Bold"/>
                <a:sym typeface="Canva Sans Bold"/>
              </a:rPr>
              <a:t>Profitability Enhancements</a:t>
            </a:r>
          </a:p>
          <a:p>
            <a:pPr marL="604523" lvl="1" indent="-302261" algn="l">
              <a:lnSpc>
                <a:spcPts val="3920"/>
              </a:lnSpc>
              <a:buFont typeface="Arial"/>
              <a:buChar char="•"/>
            </a:pPr>
            <a:r>
              <a:rPr lang="en-US" sz="2800" b="1">
                <a:solidFill>
                  <a:srgbClr val="000000"/>
                </a:solidFill>
                <a:latin typeface="Canva Sans Bold"/>
                <a:ea typeface="Canva Sans Bold"/>
                <a:cs typeface="Canva Sans Bold"/>
                <a:sym typeface="Canva Sans Bold"/>
              </a:rPr>
              <a:t>Profit Maps: </a:t>
            </a:r>
            <a:r>
              <a:rPr lang="en-US" sz="2800">
                <a:solidFill>
                  <a:srgbClr val="000000"/>
                </a:solidFill>
                <a:latin typeface="Canva Sans"/>
                <a:ea typeface="Canva Sans"/>
                <a:cs typeface="Canva Sans"/>
                <a:sym typeface="Canva Sans"/>
              </a:rPr>
              <a:t>Visualize regional profits by product and channel to focus on high-earning areas.</a:t>
            </a:r>
          </a:p>
          <a:p>
            <a:pPr marL="604523" lvl="1" indent="-302261" algn="l">
              <a:lnSpc>
                <a:spcPts val="3920"/>
              </a:lnSpc>
              <a:buFont typeface="Arial"/>
              <a:buChar char="•"/>
            </a:pPr>
            <a:r>
              <a:rPr lang="en-US" sz="2800" b="1">
                <a:solidFill>
                  <a:srgbClr val="000000"/>
                </a:solidFill>
                <a:latin typeface="Canva Sans Bold"/>
                <a:ea typeface="Canva Sans Bold"/>
                <a:cs typeface="Canva Sans Bold"/>
                <a:sym typeface="Canva Sans Bold"/>
              </a:rPr>
              <a:t>Discount Elasticity Analysis:</a:t>
            </a:r>
            <a:r>
              <a:rPr lang="en-US" sz="2800">
                <a:solidFill>
                  <a:srgbClr val="000000"/>
                </a:solidFill>
                <a:latin typeface="Canva Sans"/>
                <a:ea typeface="Canva Sans"/>
                <a:cs typeface="Canva Sans"/>
                <a:sym typeface="Canva Sans"/>
              </a:rPr>
              <a:t> Test and learn how discounts impact sales and profits for smarter pricing.</a:t>
            </a:r>
          </a:p>
          <a:p>
            <a:pPr algn="l">
              <a:lnSpc>
                <a:spcPts val="3780"/>
              </a:lnSpc>
            </a:pPr>
            <a:endParaRPr lang="en-US" sz="2800">
              <a:solidFill>
                <a:srgbClr val="000000"/>
              </a:solidFill>
              <a:latin typeface="Canva Sans"/>
              <a:ea typeface="Canva Sans"/>
              <a:cs typeface="Canva Sans"/>
              <a:sym typeface="Canva Sans"/>
            </a:endParaRPr>
          </a:p>
          <a:p>
            <a:pPr algn="l">
              <a:lnSpc>
                <a:spcPts val="3920"/>
              </a:lnSpc>
            </a:pPr>
            <a:r>
              <a:rPr lang="en-US" sz="2800" b="1">
                <a:solidFill>
                  <a:srgbClr val="000000"/>
                </a:solidFill>
                <a:latin typeface="Canva Sans Bold"/>
                <a:ea typeface="Canva Sans Bold"/>
                <a:cs typeface="Canva Sans Bold"/>
                <a:sym typeface="Canva Sans Bold"/>
              </a:rPr>
              <a:t>Operational and Reporting Improvements</a:t>
            </a:r>
          </a:p>
          <a:p>
            <a:pPr algn="l">
              <a:lnSpc>
                <a:spcPts val="3780"/>
              </a:lnSpc>
            </a:pPr>
            <a:endParaRPr lang="en-US" sz="2800" b="1">
              <a:solidFill>
                <a:srgbClr val="000000"/>
              </a:solidFill>
              <a:latin typeface="Canva Sans Bold"/>
              <a:ea typeface="Canva Sans Bold"/>
              <a:cs typeface="Canva Sans Bold"/>
              <a:sym typeface="Canva Sans Bold"/>
            </a:endParaRPr>
          </a:p>
          <a:p>
            <a:pPr marL="582933" lvl="1" indent="-291467" algn="l">
              <a:lnSpc>
                <a:spcPts val="3780"/>
              </a:lnSpc>
              <a:buFont typeface="Arial"/>
              <a:buChar char="•"/>
            </a:pPr>
            <a:r>
              <a:rPr lang="en-US" sz="2700" b="1">
                <a:solidFill>
                  <a:srgbClr val="000000"/>
                </a:solidFill>
                <a:latin typeface="Canva Sans Bold"/>
                <a:ea typeface="Canva Sans Bold"/>
                <a:cs typeface="Canva Sans Bold"/>
                <a:sym typeface="Canva Sans Bold"/>
              </a:rPr>
              <a:t>Automated Anomaly Detection:</a:t>
            </a:r>
            <a:r>
              <a:rPr lang="en-US" sz="2700">
                <a:solidFill>
                  <a:srgbClr val="000000"/>
                </a:solidFill>
                <a:latin typeface="Canva Sans"/>
                <a:ea typeface="Canva Sans"/>
                <a:cs typeface="Canva Sans"/>
                <a:sym typeface="Canva Sans"/>
              </a:rPr>
              <a:t> Use AI to spot unusual sales trends immediately.</a:t>
            </a:r>
          </a:p>
          <a:p>
            <a:pPr marL="582933" lvl="1" indent="-291467" algn="l">
              <a:lnSpc>
                <a:spcPts val="3780"/>
              </a:lnSpc>
              <a:buFont typeface="Arial"/>
              <a:buChar char="•"/>
            </a:pPr>
            <a:r>
              <a:rPr lang="en-US" sz="2700" b="1">
                <a:solidFill>
                  <a:srgbClr val="000000"/>
                </a:solidFill>
                <a:latin typeface="Canva Sans Bold"/>
                <a:ea typeface="Canva Sans Bold"/>
                <a:cs typeface="Canva Sans Bold"/>
                <a:sym typeface="Canva Sans Bold"/>
              </a:rPr>
              <a:t>Mobile-Friendly Dashboards: </a:t>
            </a:r>
            <a:r>
              <a:rPr lang="en-US" sz="2700">
                <a:solidFill>
                  <a:srgbClr val="000000"/>
                </a:solidFill>
                <a:latin typeface="Canva Sans"/>
                <a:ea typeface="Canva Sans"/>
                <a:cs typeface="Canva Sans"/>
                <a:sym typeface="Canva Sans"/>
              </a:rPr>
              <a:t>Create easy-to-use, mobile-friendly dashboards for quick updates on the go.</a:t>
            </a:r>
          </a:p>
          <a:p>
            <a:pPr algn="l">
              <a:lnSpc>
                <a:spcPts val="3780"/>
              </a:lnSpc>
            </a:pPr>
            <a:endParaRPr lang="en-US" sz="2700">
              <a:solidFill>
                <a:srgbClr val="000000"/>
              </a:solidFill>
              <a:latin typeface="Canva Sans"/>
              <a:ea typeface="Canva Sans"/>
              <a:cs typeface="Canva Sans"/>
              <a:sym typeface="Canva Sans"/>
            </a:endParaRPr>
          </a:p>
          <a:p>
            <a:pPr algn="l">
              <a:lnSpc>
                <a:spcPts val="3920"/>
              </a:lnSpc>
            </a:pPr>
            <a:r>
              <a:rPr lang="en-US" sz="2800" b="1">
                <a:solidFill>
                  <a:srgbClr val="000000"/>
                </a:solidFill>
                <a:latin typeface="Canva Sans Bold"/>
                <a:ea typeface="Canva Sans Bold"/>
                <a:cs typeface="Canva Sans Bold"/>
                <a:sym typeface="Canva Sans Bold"/>
              </a:rPr>
              <a:t>Strategic Expansion and Innovation</a:t>
            </a:r>
          </a:p>
          <a:p>
            <a:pPr algn="l">
              <a:lnSpc>
                <a:spcPts val="3920"/>
              </a:lnSpc>
            </a:pPr>
            <a:endParaRPr lang="en-US" sz="2800" b="1">
              <a:solidFill>
                <a:srgbClr val="000000"/>
              </a:solidFill>
              <a:latin typeface="Canva Sans Bold"/>
              <a:ea typeface="Canva Sans Bold"/>
              <a:cs typeface="Canva Sans Bold"/>
              <a:sym typeface="Canva Sans Bold"/>
            </a:endParaRPr>
          </a:p>
          <a:p>
            <a:pPr marL="582933" lvl="1" indent="-291467" algn="l">
              <a:lnSpc>
                <a:spcPts val="3780"/>
              </a:lnSpc>
              <a:buFont typeface="Arial"/>
              <a:buChar char="•"/>
            </a:pPr>
            <a:r>
              <a:rPr lang="en-US" sz="2700" b="1">
                <a:solidFill>
                  <a:srgbClr val="000000"/>
                </a:solidFill>
                <a:latin typeface="Canva Sans Bold"/>
                <a:ea typeface="Canva Sans Bold"/>
                <a:cs typeface="Canva Sans Bold"/>
                <a:sym typeface="Canva Sans Bold"/>
              </a:rPr>
              <a:t>Market Predictions:</a:t>
            </a:r>
            <a:r>
              <a:rPr lang="en-US" sz="2700">
                <a:solidFill>
                  <a:srgbClr val="000000"/>
                </a:solidFill>
                <a:latin typeface="Canva Sans"/>
                <a:ea typeface="Canva Sans"/>
                <a:cs typeface="Canva Sans"/>
                <a:sym typeface="Canva Sans"/>
              </a:rPr>
              <a:t> Simulate potential success in new global markets using past data.</a:t>
            </a:r>
          </a:p>
          <a:p>
            <a:pPr marL="582933" lvl="1" indent="-291467" algn="l">
              <a:lnSpc>
                <a:spcPts val="3780"/>
              </a:lnSpc>
              <a:buFont typeface="Arial"/>
              <a:buChar char="•"/>
            </a:pPr>
            <a:r>
              <a:rPr lang="en-US" sz="2700" b="1">
                <a:solidFill>
                  <a:srgbClr val="000000"/>
                </a:solidFill>
                <a:latin typeface="Canva Sans Bold"/>
                <a:ea typeface="Canva Sans Bold"/>
                <a:cs typeface="Canva Sans Bold"/>
                <a:sym typeface="Canva Sans Bold"/>
              </a:rPr>
              <a:t>Unified Sales Tracking: </a:t>
            </a:r>
            <a:r>
              <a:rPr lang="en-US" sz="2700">
                <a:solidFill>
                  <a:srgbClr val="000000"/>
                </a:solidFill>
                <a:latin typeface="Canva Sans"/>
                <a:ea typeface="Canva Sans"/>
                <a:cs typeface="Canva Sans"/>
                <a:sym typeface="Canva Sans"/>
              </a:rPr>
              <a:t>Combine data from stores, online, and wholesale to get a complete view of performance.</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28700" y="1019175"/>
            <a:ext cx="10609282" cy="771525"/>
          </a:xfrm>
          <a:prstGeom prst="rect">
            <a:avLst/>
          </a:prstGeom>
        </p:spPr>
        <p:txBody>
          <a:bodyPr lIns="0" tIns="0" rIns="0" bIns="0" rtlCol="0" anchor="t">
            <a:spAutoFit/>
          </a:bodyPr>
          <a:lstStyle/>
          <a:p>
            <a:pPr marL="0" lvl="0" indent="0" algn="l">
              <a:lnSpc>
                <a:spcPts val="6000"/>
              </a:lnSpc>
              <a:spcBef>
                <a:spcPct val="0"/>
              </a:spcBef>
            </a:pPr>
            <a:r>
              <a:rPr lang="en-US" sz="5000" b="1">
                <a:solidFill>
                  <a:srgbClr val="000000"/>
                </a:solidFill>
                <a:latin typeface="Recoleta Medium"/>
                <a:ea typeface="Recoleta Medium"/>
                <a:cs typeface="Recoleta Medium"/>
                <a:sym typeface="Recoleta Medium"/>
              </a:rPr>
              <a:t>Conclusion</a:t>
            </a:r>
          </a:p>
        </p:txBody>
      </p:sp>
      <p:sp>
        <p:nvSpPr>
          <p:cNvPr id="4" name="TextBox 4"/>
          <p:cNvSpPr txBox="1"/>
          <p:nvPr/>
        </p:nvSpPr>
        <p:spPr>
          <a:xfrm>
            <a:off x="1028700" y="2453723"/>
            <a:ext cx="15317675" cy="4781550"/>
          </a:xfrm>
          <a:prstGeom prst="rect">
            <a:avLst/>
          </a:prstGeom>
        </p:spPr>
        <p:txBody>
          <a:bodyPr lIns="0" tIns="0" rIns="0" bIns="0" rtlCol="0" anchor="t">
            <a:spAutoFit/>
          </a:bodyPr>
          <a:lstStyle/>
          <a:p>
            <a:pPr algn="l">
              <a:lnSpc>
                <a:spcPts val="4200"/>
              </a:lnSpc>
            </a:pPr>
            <a:r>
              <a:rPr lang="en-US" sz="3000">
                <a:solidFill>
                  <a:srgbClr val="000000"/>
                </a:solidFill>
                <a:latin typeface="Canva Sans"/>
                <a:ea typeface="Canva Sans"/>
                <a:cs typeface="Canva Sans"/>
                <a:sym typeface="Canva Sans"/>
              </a:rPr>
              <a:t>The Sales Performance Analysis project showcases the power of Business Intelligence in enabling data-driven decision-making. By implementing targeted DAX measures and exploring insightful metrics, this project lays the foundation for ongoing improvements in sales strategies, customer experience, and profit margins. </a:t>
            </a:r>
          </a:p>
          <a:p>
            <a:pPr algn="l">
              <a:lnSpc>
                <a:spcPts val="4200"/>
              </a:lnSpc>
            </a:pPr>
            <a:endParaRPr lang="en-US" sz="3000">
              <a:solidFill>
                <a:srgbClr val="000000"/>
              </a:solidFill>
              <a:latin typeface="Canva Sans"/>
              <a:ea typeface="Canva Sans"/>
              <a:cs typeface="Canva Sans"/>
              <a:sym typeface="Canva Sans"/>
            </a:endParaRPr>
          </a:p>
          <a:p>
            <a:pPr algn="l">
              <a:lnSpc>
                <a:spcPts val="4200"/>
              </a:lnSpc>
            </a:pPr>
            <a:r>
              <a:rPr lang="en-US" sz="3000">
                <a:solidFill>
                  <a:srgbClr val="000000"/>
                </a:solidFill>
                <a:latin typeface="Canva Sans"/>
                <a:ea typeface="Canva Sans"/>
                <a:cs typeface="Canva Sans"/>
                <a:sym typeface="Canva Sans"/>
              </a:rPr>
              <a:t>Future analyses focusing on predictive modelling and customer retention will further amplify the business’s responsiveness and agility in a dynamic market environment.</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5888263" y="4284028"/>
            <a:ext cx="5709881" cy="1557019"/>
          </a:xfrm>
          <a:prstGeom prst="rect">
            <a:avLst/>
          </a:prstGeom>
        </p:spPr>
        <p:txBody>
          <a:bodyPr lIns="0" tIns="0" rIns="0" bIns="0" rtlCol="0" anchor="t">
            <a:spAutoFit/>
          </a:bodyPr>
          <a:lstStyle/>
          <a:p>
            <a:pPr algn="ctr">
              <a:lnSpc>
                <a:spcPts val="12880"/>
              </a:lnSpc>
            </a:pPr>
            <a:r>
              <a:rPr lang="en-US" sz="9200" b="1">
                <a:solidFill>
                  <a:srgbClr val="000000"/>
                </a:solidFill>
                <a:latin typeface="Recoleta Medium"/>
                <a:ea typeface="Recoleta Medium"/>
                <a:cs typeface="Recoleta Medium"/>
                <a:sym typeface="Recoleta Medium"/>
              </a:rPr>
              <a:t>Thank You</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4918339" y="1019175"/>
            <a:ext cx="7859012" cy="1076325"/>
          </a:xfrm>
          <a:prstGeom prst="rect">
            <a:avLst/>
          </a:prstGeom>
        </p:spPr>
        <p:txBody>
          <a:bodyPr lIns="0" tIns="0" rIns="0" bIns="0" rtlCol="0" anchor="t">
            <a:spAutoFit/>
          </a:bodyPr>
          <a:lstStyle/>
          <a:p>
            <a:pPr algn="ctr">
              <a:lnSpc>
                <a:spcPts val="8401"/>
              </a:lnSpc>
            </a:pPr>
            <a:r>
              <a:rPr lang="en-US" sz="7000" b="1">
                <a:solidFill>
                  <a:srgbClr val="000000"/>
                </a:solidFill>
                <a:latin typeface="Recoleta Semi-Bold"/>
                <a:ea typeface="Recoleta Semi-Bold"/>
                <a:cs typeface="Recoleta Semi-Bold"/>
                <a:sym typeface="Recoleta Semi-Bold"/>
              </a:rPr>
              <a:t>ABSTRACT</a:t>
            </a:r>
          </a:p>
        </p:txBody>
      </p:sp>
      <p:sp>
        <p:nvSpPr>
          <p:cNvPr id="4" name="TextBox 4"/>
          <p:cNvSpPr txBox="1"/>
          <p:nvPr/>
        </p:nvSpPr>
        <p:spPr>
          <a:xfrm>
            <a:off x="1028700" y="2719705"/>
            <a:ext cx="16395351" cy="5981065"/>
          </a:xfrm>
          <a:prstGeom prst="rect">
            <a:avLst/>
          </a:prstGeom>
        </p:spPr>
        <p:txBody>
          <a:bodyPr lIns="0" tIns="0" rIns="0" bIns="0" rtlCol="0" anchor="t">
            <a:spAutoFit/>
          </a:bodyPr>
          <a:lstStyle/>
          <a:p>
            <a:pPr algn="l">
              <a:lnSpc>
                <a:spcPts val="4759"/>
              </a:lnSpc>
            </a:pPr>
            <a:r>
              <a:rPr lang="en-US" sz="3399">
                <a:solidFill>
                  <a:srgbClr val="000000"/>
                </a:solidFill>
                <a:latin typeface="Canva Sans"/>
                <a:ea typeface="Canva Sans"/>
                <a:cs typeface="Canva Sans"/>
                <a:sym typeface="Canva Sans"/>
              </a:rPr>
              <a:t>This project focuses on utilizing </a:t>
            </a:r>
            <a:r>
              <a:rPr lang="en-US" sz="3399" b="1">
                <a:solidFill>
                  <a:srgbClr val="000000"/>
                </a:solidFill>
                <a:latin typeface="Canva Sans Bold"/>
                <a:ea typeface="Canva Sans Bold"/>
                <a:cs typeface="Canva Sans Bold"/>
                <a:sym typeface="Canva Sans Bold"/>
              </a:rPr>
              <a:t>Business Intelligence (BI) </a:t>
            </a:r>
            <a:r>
              <a:rPr lang="en-US" sz="3399">
                <a:solidFill>
                  <a:srgbClr val="000000"/>
                </a:solidFill>
                <a:latin typeface="Canva Sans"/>
                <a:ea typeface="Canva Sans"/>
                <a:cs typeface="Canva Sans"/>
                <a:sym typeface="Canva Sans"/>
              </a:rPr>
              <a:t>tools to analyze and optimize sales performance. Through the development of dynamic dashboards and advanced visualizations, the project enables stakeholders to monitor key sales metrics, such as total sales, profit margins, and customer satisfaction, in real-time. </a:t>
            </a:r>
          </a:p>
          <a:p>
            <a:pPr algn="l">
              <a:lnSpc>
                <a:spcPts val="4759"/>
              </a:lnSpc>
            </a:pPr>
            <a:r>
              <a:rPr lang="en-US" sz="3399">
                <a:solidFill>
                  <a:srgbClr val="000000"/>
                </a:solidFill>
                <a:latin typeface="Canva Sans"/>
                <a:ea typeface="Canva Sans"/>
                <a:cs typeface="Canva Sans"/>
                <a:sym typeface="Canva Sans"/>
              </a:rPr>
              <a:t>The analysis helps identify high-performing segments, sales channels, and regions, offering valuable insights for strategic decision-making. Ultimately, this project demonstrates how BI solutions can enhance business responsiveness, improve sales strategies, and support data-driven decision-making processes.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28700" y="2309881"/>
            <a:ext cx="16395351" cy="7281545"/>
          </a:xfrm>
          <a:prstGeom prst="rect">
            <a:avLst/>
          </a:prstGeom>
        </p:spPr>
        <p:txBody>
          <a:bodyPr lIns="0" tIns="0" rIns="0" bIns="0" rtlCol="0" anchor="t">
            <a:spAutoFit/>
          </a:bodyPr>
          <a:lstStyle/>
          <a:p>
            <a:pPr algn="l">
              <a:lnSpc>
                <a:spcPts val="4480"/>
              </a:lnSpc>
            </a:pPr>
            <a:r>
              <a:rPr lang="en-US" sz="3200">
                <a:solidFill>
                  <a:srgbClr val="000000"/>
                </a:solidFill>
                <a:latin typeface="Canva Sans"/>
                <a:ea typeface="Canva Sans"/>
                <a:cs typeface="Canva Sans"/>
                <a:sym typeface="Canva Sans"/>
              </a:rPr>
              <a:t>Business Intelligence (BI) provides solutions that facilitate informed decision-making in business processes. With a suitable BI solution, companies can play an active role in timely monitoring business performance and swiftly responding to external business environments.</a:t>
            </a:r>
          </a:p>
          <a:p>
            <a:pPr algn="l">
              <a:lnSpc>
                <a:spcPts val="4480"/>
              </a:lnSpc>
            </a:pPr>
            <a:r>
              <a:rPr lang="en-US" sz="3200" b="1">
                <a:solidFill>
                  <a:srgbClr val="000000"/>
                </a:solidFill>
                <a:latin typeface="Canva Sans Bold"/>
                <a:ea typeface="Canva Sans Bold"/>
                <a:cs typeface="Canva Sans Bold"/>
                <a:sym typeface="Canva Sans Bold"/>
              </a:rPr>
              <a:t>Outcomes:</a:t>
            </a:r>
            <a:r>
              <a:rPr lang="en-US" sz="3200">
                <a:solidFill>
                  <a:srgbClr val="000000"/>
                </a:solidFill>
                <a:latin typeface="Canva Sans"/>
                <a:ea typeface="Canva Sans"/>
                <a:cs typeface="Canva Sans"/>
                <a:sym typeface="Canva Sans"/>
              </a:rPr>
              <a:t> </a:t>
            </a:r>
          </a:p>
          <a:p>
            <a:pPr algn="l">
              <a:lnSpc>
                <a:spcPts val="4480"/>
              </a:lnSpc>
            </a:pPr>
            <a:r>
              <a:rPr lang="en-US" sz="3200">
                <a:solidFill>
                  <a:srgbClr val="000000"/>
                </a:solidFill>
                <a:latin typeface="Canva Sans"/>
                <a:ea typeface="Canva Sans"/>
                <a:cs typeface="Canva Sans"/>
                <a:sym typeface="Canva Sans"/>
              </a:rPr>
              <a:t>The process of information delivery becomes smoother between visualized data and users than before. By viewing sales dashboard, users can clarify sales performance in current month.</a:t>
            </a:r>
          </a:p>
          <a:p>
            <a:pPr algn="l">
              <a:lnSpc>
                <a:spcPts val="4480"/>
              </a:lnSpc>
            </a:pPr>
            <a:r>
              <a:rPr lang="en-US" sz="3200" b="1">
                <a:solidFill>
                  <a:srgbClr val="000000"/>
                </a:solidFill>
                <a:latin typeface="Canva Sans Bold"/>
                <a:ea typeface="Canva Sans Bold"/>
                <a:cs typeface="Canva Sans Bold"/>
                <a:sym typeface="Canva Sans Bold"/>
              </a:rPr>
              <a:t>Objectives:</a:t>
            </a:r>
          </a:p>
          <a:p>
            <a:pPr marL="690881" lvl="1" indent="-345440" algn="l">
              <a:lnSpc>
                <a:spcPts val="4480"/>
              </a:lnSpc>
              <a:buFont typeface="Arial"/>
              <a:buChar char="•"/>
            </a:pPr>
            <a:r>
              <a:rPr lang="en-US" sz="3200">
                <a:solidFill>
                  <a:srgbClr val="000000"/>
                </a:solidFill>
                <a:latin typeface="Canva Sans"/>
                <a:ea typeface="Canva Sans"/>
                <a:cs typeface="Canva Sans"/>
                <a:sym typeface="Canva Sans"/>
              </a:rPr>
              <a:t>Evaluate sales performance across different metrics</a:t>
            </a:r>
          </a:p>
          <a:p>
            <a:pPr marL="690881" lvl="1" indent="-345440" algn="l">
              <a:lnSpc>
                <a:spcPts val="4480"/>
              </a:lnSpc>
              <a:buFont typeface="Arial"/>
              <a:buChar char="•"/>
            </a:pPr>
            <a:r>
              <a:rPr lang="en-US" sz="3200">
                <a:solidFill>
                  <a:srgbClr val="000000"/>
                </a:solidFill>
                <a:latin typeface="Canva Sans"/>
                <a:ea typeface="Canva Sans"/>
                <a:cs typeface="Canva Sans"/>
                <a:sym typeface="Canva Sans"/>
              </a:rPr>
              <a:t>Identify trends and patterns</a:t>
            </a:r>
          </a:p>
          <a:p>
            <a:pPr marL="690881" lvl="1" indent="-345440" algn="l">
              <a:lnSpc>
                <a:spcPts val="4480"/>
              </a:lnSpc>
              <a:buFont typeface="Arial"/>
              <a:buChar char="•"/>
            </a:pPr>
            <a:r>
              <a:rPr lang="en-US" sz="3200">
                <a:solidFill>
                  <a:srgbClr val="000000"/>
                </a:solidFill>
                <a:latin typeface="Canva Sans"/>
                <a:ea typeface="Canva Sans"/>
                <a:cs typeface="Canva Sans"/>
                <a:sym typeface="Canva Sans"/>
              </a:rPr>
              <a:t>Improve profitability and customer retention</a:t>
            </a:r>
          </a:p>
          <a:p>
            <a:pPr algn="l">
              <a:lnSpc>
                <a:spcPts val="4480"/>
              </a:lnSpc>
            </a:pPr>
            <a:endParaRPr lang="en-US" sz="3200">
              <a:solidFill>
                <a:srgbClr val="000000"/>
              </a:solidFill>
              <a:latin typeface="Canva Sans"/>
              <a:ea typeface="Canva Sans"/>
              <a:cs typeface="Canva Sans"/>
              <a:sym typeface="Canva Sans"/>
            </a:endParaRPr>
          </a:p>
        </p:txBody>
      </p:sp>
      <p:sp>
        <p:nvSpPr>
          <p:cNvPr id="4" name="TextBox 4"/>
          <p:cNvSpPr txBox="1"/>
          <p:nvPr/>
        </p:nvSpPr>
        <p:spPr>
          <a:xfrm>
            <a:off x="1028700" y="914400"/>
            <a:ext cx="7389410" cy="1035673"/>
          </a:xfrm>
          <a:prstGeom prst="rect">
            <a:avLst/>
          </a:prstGeom>
        </p:spPr>
        <p:txBody>
          <a:bodyPr lIns="0" tIns="0" rIns="0" bIns="0" rtlCol="0" anchor="t">
            <a:spAutoFit/>
          </a:bodyPr>
          <a:lstStyle/>
          <a:p>
            <a:pPr algn="l">
              <a:lnSpc>
                <a:spcPts val="8540"/>
              </a:lnSpc>
            </a:pPr>
            <a:r>
              <a:rPr lang="en-US" sz="6100" b="1">
                <a:solidFill>
                  <a:srgbClr val="000000"/>
                </a:solidFill>
                <a:latin typeface="Recoleta Medium"/>
                <a:ea typeface="Recoleta Medium"/>
                <a:cs typeface="Recoleta Medium"/>
                <a:sym typeface="Recoleta Medium"/>
              </a:rPr>
              <a:t>Problem Statement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28700" y="1181598"/>
            <a:ext cx="5630359" cy="1035673"/>
          </a:xfrm>
          <a:prstGeom prst="rect">
            <a:avLst/>
          </a:prstGeom>
        </p:spPr>
        <p:txBody>
          <a:bodyPr lIns="0" tIns="0" rIns="0" bIns="0" rtlCol="0" anchor="t">
            <a:spAutoFit/>
          </a:bodyPr>
          <a:lstStyle/>
          <a:p>
            <a:pPr algn="l">
              <a:lnSpc>
                <a:spcPts val="8540"/>
              </a:lnSpc>
            </a:pPr>
            <a:r>
              <a:rPr lang="en-US" sz="6100" b="1">
                <a:solidFill>
                  <a:srgbClr val="000000"/>
                </a:solidFill>
                <a:latin typeface="Recoleta Medium"/>
                <a:ea typeface="Recoleta Medium"/>
                <a:cs typeface="Recoleta Medium"/>
                <a:sym typeface="Recoleta Medium"/>
              </a:rPr>
              <a:t>Methodology</a:t>
            </a:r>
          </a:p>
        </p:txBody>
      </p:sp>
      <p:sp>
        <p:nvSpPr>
          <p:cNvPr id="4" name="TextBox 4"/>
          <p:cNvSpPr txBox="1"/>
          <p:nvPr/>
        </p:nvSpPr>
        <p:spPr>
          <a:xfrm>
            <a:off x="1028700" y="3019742"/>
            <a:ext cx="16023193" cy="4780915"/>
          </a:xfrm>
          <a:prstGeom prst="rect">
            <a:avLst/>
          </a:prstGeom>
        </p:spPr>
        <p:txBody>
          <a:bodyPr lIns="0" tIns="0" rIns="0" bIns="0" rtlCol="0" anchor="t">
            <a:spAutoFit/>
          </a:bodyPr>
          <a:lstStyle/>
          <a:p>
            <a:pPr algn="l">
              <a:lnSpc>
                <a:spcPts val="4759"/>
              </a:lnSpc>
            </a:pPr>
            <a:r>
              <a:rPr lang="en-US" sz="3399" b="1">
                <a:solidFill>
                  <a:srgbClr val="000000"/>
                </a:solidFill>
                <a:latin typeface="Canva Sans Bold"/>
                <a:ea typeface="Canva Sans Bold"/>
                <a:cs typeface="Canva Sans Bold"/>
                <a:sym typeface="Canva Sans Bold"/>
              </a:rPr>
              <a:t>Tools used:</a:t>
            </a:r>
            <a:r>
              <a:rPr lang="en-US" sz="3399">
                <a:solidFill>
                  <a:srgbClr val="000000"/>
                </a:solidFill>
                <a:latin typeface="Canva Sans"/>
                <a:ea typeface="Canva Sans"/>
                <a:cs typeface="Canva Sans"/>
                <a:sym typeface="Canva Sans"/>
              </a:rPr>
              <a:t> Business Intelligence(power BI)</a:t>
            </a:r>
          </a:p>
          <a:p>
            <a:pPr algn="ctr">
              <a:lnSpc>
                <a:spcPts val="4759"/>
              </a:lnSpc>
            </a:pPr>
            <a:endParaRPr lang="en-US" sz="3399">
              <a:solidFill>
                <a:srgbClr val="000000"/>
              </a:solidFill>
              <a:latin typeface="Canva Sans"/>
              <a:ea typeface="Canva Sans"/>
              <a:cs typeface="Canva Sans"/>
              <a:sym typeface="Canva Sans"/>
            </a:endParaRPr>
          </a:p>
          <a:p>
            <a:pPr algn="l">
              <a:lnSpc>
                <a:spcPts val="4759"/>
              </a:lnSpc>
            </a:pPr>
            <a:r>
              <a:rPr lang="en-US" sz="3399">
                <a:solidFill>
                  <a:srgbClr val="000000"/>
                </a:solidFill>
                <a:latin typeface="Canva Sans"/>
                <a:ea typeface="Canva Sans"/>
                <a:cs typeface="Canva Sans"/>
                <a:sym typeface="Canva Sans"/>
              </a:rPr>
              <a:t> </a:t>
            </a:r>
            <a:r>
              <a:rPr lang="en-US" sz="3399" b="1">
                <a:solidFill>
                  <a:srgbClr val="000000"/>
                </a:solidFill>
                <a:latin typeface="Canva Sans Bold"/>
                <a:ea typeface="Canva Sans Bold"/>
                <a:cs typeface="Canva Sans Bold"/>
                <a:sym typeface="Canva Sans Bold"/>
              </a:rPr>
              <a:t>Techniques applied:</a:t>
            </a:r>
          </a:p>
          <a:p>
            <a:pPr algn="l">
              <a:lnSpc>
                <a:spcPts val="4759"/>
              </a:lnSpc>
            </a:pPr>
            <a:endParaRPr lang="en-US" sz="3399" b="1">
              <a:solidFill>
                <a:srgbClr val="000000"/>
              </a:solidFill>
              <a:latin typeface="Canva Sans Bold"/>
              <a:ea typeface="Canva Sans Bold"/>
              <a:cs typeface="Canva Sans Bold"/>
              <a:sym typeface="Canva Sans Bold"/>
            </a:endParaRPr>
          </a:p>
          <a:p>
            <a:pPr marL="734059" lvl="1" indent="-367030" algn="l">
              <a:lnSpc>
                <a:spcPts val="4759"/>
              </a:lnSpc>
              <a:buFont typeface="Arial"/>
              <a:buChar char="•"/>
            </a:pPr>
            <a:r>
              <a:rPr lang="en-US" sz="3399">
                <a:solidFill>
                  <a:srgbClr val="000000"/>
                </a:solidFill>
                <a:latin typeface="Canva Sans"/>
                <a:ea typeface="Canva Sans"/>
                <a:cs typeface="Canva Sans"/>
                <a:sym typeface="Canva Sans"/>
              </a:rPr>
              <a:t>Data cleaning and preparation</a:t>
            </a:r>
          </a:p>
          <a:p>
            <a:pPr marL="734059" lvl="1" indent="-367030" algn="l">
              <a:lnSpc>
                <a:spcPts val="4759"/>
              </a:lnSpc>
              <a:buFont typeface="Arial"/>
              <a:buChar char="•"/>
            </a:pPr>
            <a:r>
              <a:rPr lang="en-US" sz="3399">
                <a:solidFill>
                  <a:srgbClr val="000000"/>
                </a:solidFill>
                <a:latin typeface="Canva Sans"/>
                <a:ea typeface="Canva Sans"/>
                <a:cs typeface="Canva Sans"/>
                <a:sym typeface="Canva Sans"/>
              </a:rPr>
              <a:t>Analysis methods (e.g., trend analysis, segmentation, correlation analysis)</a:t>
            </a:r>
          </a:p>
          <a:p>
            <a:pPr marL="734059" lvl="1" indent="-367030" algn="l">
              <a:lnSpc>
                <a:spcPts val="4759"/>
              </a:lnSpc>
              <a:buFont typeface="Arial"/>
              <a:buChar char="•"/>
            </a:pPr>
            <a:r>
              <a:rPr lang="en-US" sz="3399">
                <a:solidFill>
                  <a:srgbClr val="000000"/>
                </a:solidFill>
                <a:latin typeface="Canva Sans"/>
                <a:ea typeface="Canva Sans"/>
                <a:cs typeface="Canva Sans"/>
                <a:sym typeface="Canva Sans"/>
              </a:rPr>
              <a:t>Visualization techniques (e.g., bar charts, heat maps, scatter plots)</a:t>
            </a:r>
          </a:p>
          <a:p>
            <a:pPr algn="l">
              <a:lnSpc>
                <a:spcPts val="4759"/>
              </a:lnSpc>
            </a:pPr>
            <a:endParaRPr lang="en-US" sz="3399">
              <a:solidFill>
                <a:srgbClr val="000000"/>
              </a:solidFill>
              <a:latin typeface="Canva Sans"/>
              <a:ea typeface="Canva Sans"/>
              <a:cs typeface="Canva Sans"/>
              <a:sym typeface="Canva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1028700" y="1181598"/>
            <a:ext cx="7701140" cy="1035673"/>
          </a:xfrm>
          <a:prstGeom prst="rect">
            <a:avLst/>
          </a:prstGeom>
        </p:spPr>
        <p:txBody>
          <a:bodyPr lIns="0" tIns="0" rIns="0" bIns="0" rtlCol="0" anchor="t">
            <a:spAutoFit/>
          </a:bodyPr>
          <a:lstStyle/>
          <a:p>
            <a:pPr algn="l">
              <a:lnSpc>
                <a:spcPts val="8540"/>
              </a:lnSpc>
            </a:pPr>
            <a:r>
              <a:rPr lang="en-US" sz="6100" b="1">
                <a:solidFill>
                  <a:srgbClr val="000000"/>
                </a:solidFill>
                <a:latin typeface="Recoleta Medium"/>
                <a:ea typeface="Recoleta Medium"/>
                <a:cs typeface="Recoleta Medium"/>
                <a:sym typeface="Recoleta Medium"/>
              </a:rPr>
              <a:t>Dataset Description</a:t>
            </a:r>
          </a:p>
        </p:txBody>
      </p:sp>
      <p:sp>
        <p:nvSpPr>
          <p:cNvPr id="4" name="TextBox 4"/>
          <p:cNvSpPr txBox="1"/>
          <p:nvPr/>
        </p:nvSpPr>
        <p:spPr>
          <a:xfrm>
            <a:off x="1028700" y="2647379"/>
            <a:ext cx="17063345" cy="7351308"/>
          </a:xfrm>
          <a:prstGeom prst="rect">
            <a:avLst/>
          </a:prstGeom>
        </p:spPr>
        <p:txBody>
          <a:bodyPr lIns="0" tIns="0" rIns="0" bIns="0" rtlCol="0" anchor="t">
            <a:spAutoFit/>
          </a:bodyPr>
          <a:lstStyle/>
          <a:p>
            <a:pPr>
              <a:lnSpc>
                <a:spcPts val="4480"/>
              </a:lnSpc>
            </a:pPr>
            <a:r>
              <a:rPr lang="en-US" sz="3200" dirty="0">
                <a:solidFill>
                  <a:srgbClr val="000000"/>
                </a:solidFill>
                <a:latin typeface="Canva Sans"/>
                <a:ea typeface="Canva Sans"/>
                <a:cs typeface="Canva Sans"/>
                <a:sym typeface="Canva Sans"/>
              </a:rPr>
              <a:t>This dataset showcases the sales of a venture in the European region in different categories.</a:t>
            </a:r>
          </a:p>
          <a:p>
            <a:pPr>
              <a:lnSpc>
                <a:spcPts val="4480"/>
              </a:lnSpc>
            </a:pPr>
            <a:r>
              <a:rPr lang="en-US" sz="3200" dirty="0">
                <a:solidFill>
                  <a:srgbClr val="000000"/>
                </a:solidFill>
                <a:latin typeface="Canva Sans"/>
                <a:ea typeface="Canva Sans"/>
                <a:cs typeface="Canva Sans"/>
                <a:sym typeface="Canva Sans"/>
              </a:rPr>
              <a:t>The dataset comprises the following columns that provide a comprehensive view of the sales process and customer interactions:</a:t>
            </a:r>
          </a:p>
          <a:p>
            <a:pPr algn="l">
              <a:lnSpc>
                <a:spcPts val="4480"/>
              </a:lnSpc>
            </a:pPr>
            <a:endParaRPr lang="en-US" sz="3200" dirty="0">
              <a:solidFill>
                <a:srgbClr val="000000"/>
              </a:solidFill>
              <a:latin typeface="Canva Sans"/>
              <a:ea typeface="Canva Sans"/>
              <a:cs typeface="Canva Sans"/>
              <a:sym typeface="Canva Sans"/>
            </a:endParaRPr>
          </a:p>
          <a:p>
            <a:pPr algn="l">
              <a:lnSpc>
                <a:spcPts val="4480"/>
              </a:lnSpc>
            </a:pPr>
            <a:r>
              <a:rPr lang="en-US" sz="3200" b="1" dirty="0">
                <a:solidFill>
                  <a:srgbClr val="000000"/>
                </a:solidFill>
                <a:latin typeface="Canva Sans Bold"/>
                <a:ea typeface="Canva Sans Bold"/>
                <a:cs typeface="Canva Sans Bold"/>
                <a:sym typeface="Canva Sans Bold"/>
              </a:rPr>
              <a:t>Basic Details:</a:t>
            </a:r>
            <a:r>
              <a:rPr lang="en-US" sz="3200" dirty="0">
                <a:solidFill>
                  <a:srgbClr val="000000"/>
                </a:solidFill>
                <a:latin typeface="Canva Sans"/>
                <a:ea typeface="Canva Sans"/>
                <a:cs typeface="Canva Sans"/>
                <a:sym typeface="Canva Sans"/>
              </a:rPr>
              <a:t> Invoice Number, Shipping Type, Order Date, Delivery Date, Payment Method. </a:t>
            </a:r>
          </a:p>
          <a:p>
            <a:pPr algn="l">
              <a:lnSpc>
                <a:spcPts val="4480"/>
              </a:lnSpc>
            </a:pPr>
            <a:r>
              <a:rPr lang="en-US" sz="3200" b="1" dirty="0">
                <a:solidFill>
                  <a:srgbClr val="000000"/>
                </a:solidFill>
                <a:latin typeface="Canva Sans Bold"/>
                <a:ea typeface="Canva Sans Bold"/>
                <a:cs typeface="Canva Sans Bold"/>
                <a:sym typeface="Canva Sans Bold"/>
              </a:rPr>
              <a:t>Client Information: </a:t>
            </a:r>
            <a:r>
              <a:rPr lang="en-US" sz="3200" dirty="0">
                <a:solidFill>
                  <a:srgbClr val="000000"/>
                </a:solidFill>
                <a:latin typeface="Canva Sans"/>
                <a:ea typeface="Canva Sans"/>
                <a:cs typeface="Canva Sans"/>
                <a:sym typeface="Canva Sans"/>
              </a:rPr>
              <a:t>Client Code, Client Name, Client Segment, Location, Country, Region, Zip Code. </a:t>
            </a:r>
          </a:p>
          <a:p>
            <a:pPr algn="l">
              <a:lnSpc>
                <a:spcPts val="4480"/>
              </a:lnSpc>
            </a:pPr>
            <a:r>
              <a:rPr lang="en-US" sz="3200" b="1" dirty="0">
                <a:solidFill>
                  <a:srgbClr val="000000"/>
                </a:solidFill>
                <a:latin typeface="Canva Sans Bold"/>
                <a:ea typeface="Canva Sans Bold"/>
                <a:cs typeface="Canva Sans Bold"/>
                <a:sym typeface="Canva Sans Bold"/>
              </a:rPr>
              <a:t>Product Information:</a:t>
            </a:r>
            <a:r>
              <a:rPr lang="en-US" sz="3200" dirty="0">
                <a:solidFill>
                  <a:srgbClr val="000000"/>
                </a:solidFill>
                <a:latin typeface="Canva Sans"/>
                <a:ea typeface="Canva Sans"/>
                <a:cs typeface="Canva Sans"/>
                <a:sym typeface="Canva Sans"/>
              </a:rPr>
              <a:t> Product Code, Product Category, Product Description, Warranty. </a:t>
            </a:r>
          </a:p>
          <a:p>
            <a:pPr algn="l">
              <a:lnSpc>
                <a:spcPts val="4200"/>
              </a:lnSpc>
            </a:pPr>
            <a:r>
              <a:rPr lang="en-US" sz="3000" b="1" dirty="0">
                <a:solidFill>
                  <a:srgbClr val="000000"/>
                </a:solidFill>
                <a:latin typeface="Canva Sans Bold"/>
                <a:ea typeface="Canva Sans Bold"/>
                <a:cs typeface="Canva Sans Bold"/>
                <a:sym typeface="Canva Sans Bold"/>
              </a:rPr>
              <a:t>Sales Metrics</a:t>
            </a:r>
            <a:r>
              <a:rPr lang="en-US" sz="3000" dirty="0">
                <a:solidFill>
                  <a:srgbClr val="000000"/>
                </a:solidFill>
                <a:latin typeface="Canva Sans"/>
                <a:ea typeface="Canva Sans"/>
                <a:cs typeface="Canva Sans"/>
                <a:sym typeface="Canva Sans"/>
              </a:rPr>
              <a:t>: Sale Amount, Quantity, Discount Rate, Profit Margin, Unit Price. Customer </a:t>
            </a:r>
            <a:r>
              <a:rPr lang="en-US" sz="3000" b="1" dirty="0">
                <a:solidFill>
                  <a:srgbClr val="000000"/>
                </a:solidFill>
                <a:latin typeface="Canva Sans Bold"/>
                <a:ea typeface="Canva Sans Bold"/>
                <a:cs typeface="Canva Sans Bold"/>
                <a:sym typeface="Canva Sans Bold"/>
              </a:rPr>
              <a:t>Feedback: </a:t>
            </a:r>
            <a:r>
              <a:rPr lang="en-US" sz="3000" dirty="0">
                <a:solidFill>
                  <a:srgbClr val="000000"/>
                </a:solidFill>
                <a:latin typeface="Canva Sans"/>
                <a:ea typeface="Canva Sans"/>
                <a:cs typeface="Canva Sans"/>
                <a:sym typeface="Canva Sans"/>
              </a:rPr>
              <a:t>Customer Rating, Product Return Status, Customer Loyalty Program. </a:t>
            </a:r>
          </a:p>
          <a:p>
            <a:pPr algn="l">
              <a:lnSpc>
                <a:spcPts val="4200"/>
              </a:lnSpc>
            </a:pPr>
            <a:r>
              <a:rPr lang="en-US" sz="3000" b="1" dirty="0">
                <a:solidFill>
                  <a:srgbClr val="000000"/>
                </a:solidFill>
                <a:latin typeface="Canva Sans Bold"/>
                <a:ea typeface="Canva Sans Bold"/>
                <a:cs typeface="Canva Sans Bold"/>
                <a:sym typeface="Canva Sans Bold"/>
              </a:rPr>
              <a:t>Marketing:</a:t>
            </a:r>
            <a:r>
              <a:rPr lang="en-US" sz="3000" dirty="0">
                <a:solidFill>
                  <a:srgbClr val="000000"/>
                </a:solidFill>
                <a:latin typeface="Canva Sans"/>
                <a:ea typeface="Canva Sans"/>
                <a:cs typeface="Canva Sans"/>
                <a:sym typeface="Canva Sans"/>
              </a:rPr>
              <a:t> Sales Channel, Marketing Campaign Code.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Freeform 3"/>
          <p:cNvSpPr/>
          <p:nvPr/>
        </p:nvSpPr>
        <p:spPr>
          <a:xfrm>
            <a:off x="1028700" y="1741415"/>
            <a:ext cx="16230600" cy="2610963"/>
          </a:xfrm>
          <a:custGeom>
            <a:avLst/>
            <a:gdLst/>
            <a:ahLst/>
            <a:cxnLst/>
            <a:rect l="l" t="t" r="r" b="b"/>
            <a:pathLst>
              <a:path w="16230600" h="2610963">
                <a:moveTo>
                  <a:pt x="0" y="0"/>
                </a:moveTo>
                <a:lnTo>
                  <a:pt x="16230600" y="0"/>
                </a:lnTo>
                <a:lnTo>
                  <a:pt x="16230600" y="2610964"/>
                </a:lnTo>
                <a:lnTo>
                  <a:pt x="0" y="2610964"/>
                </a:lnTo>
                <a:lnTo>
                  <a:pt x="0" y="0"/>
                </a:lnTo>
                <a:close/>
              </a:path>
            </a:pathLst>
          </a:custGeom>
          <a:blipFill>
            <a:blip r:embed="rId3"/>
            <a:stretch>
              <a:fillRect/>
            </a:stretch>
          </a:blipFill>
        </p:spPr>
        <p:txBody>
          <a:bodyPr/>
          <a:lstStyle/>
          <a:p>
            <a:endParaRPr lang="en-IN"/>
          </a:p>
        </p:txBody>
      </p:sp>
      <p:sp>
        <p:nvSpPr>
          <p:cNvPr id="4" name="Freeform 4"/>
          <p:cNvSpPr/>
          <p:nvPr/>
        </p:nvSpPr>
        <p:spPr>
          <a:xfrm>
            <a:off x="1028700" y="4514304"/>
            <a:ext cx="16230600" cy="2602703"/>
          </a:xfrm>
          <a:custGeom>
            <a:avLst/>
            <a:gdLst/>
            <a:ahLst/>
            <a:cxnLst/>
            <a:rect l="l" t="t" r="r" b="b"/>
            <a:pathLst>
              <a:path w="16230600" h="2602703">
                <a:moveTo>
                  <a:pt x="0" y="0"/>
                </a:moveTo>
                <a:lnTo>
                  <a:pt x="16230600" y="0"/>
                </a:lnTo>
                <a:lnTo>
                  <a:pt x="16230600" y="2602702"/>
                </a:lnTo>
                <a:lnTo>
                  <a:pt x="0" y="2602702"/>
                </a:lnTo>
                <a:lnTo>
                  <a:pt x="0" y="0"/>
                </a:lnTo>
                <a:close/>
              </a:path>
            </a:pathLst>
          </a:custGeom>
          <a:blipFill>
            <a:blip r:embed="rId4"/>
            <a:stretch>
              <a:fillRect t="-746" b="-22134"/>
            </a:stretch>
          </a:blipFill>
        </p:spPr>
        <p:txBody>
          <a:bodyPr/>
          <a:lstStyle/>
          <a:p>
            <a:endParaRPr lang="en-IN"/>
          </a:p>
        </p:txBody>
      </p:sp>
      <p:sp>
        <p:nvSpPr>
          <p:cNvPr id="5" name="Freeform 5"/>
          <p:cNvSpPr/>
          <p:nvPr/>
        </p:nvSpPr>
        <p:spPr>
          <a:xfrm>
            <a:off x="1028700" y="7278931"/>
            <a:ext cx="16230600" cy="2290911"/>
          </a:xfrm>
          <a:custGeom>
            <a:avLst/>
            <a:gdLst/>
            <a:ahLst/>
            <a:cxnLst/>
            <a:rect l="l" t="t" r="r" b="b"/>
            <a:pathLst>
              <a:path w="16230600" h="2290911">
                <a:moveTo>
                  <a:pt x="0" y="0"/>
                </a:moveTo>
                <a:lnTo>
                  <a:pt x="16230600" y="0"/>
                </a:lnTo>
                <a:lnTo>
                  <a:pt x="16230600" y="2290911"/>
                </a:lnTo>
                <a:lnTo>
                  <a:pt x="0" y="2290911"/>
                </a:lnTo>
                <a:lnTo>
                  <a:pt x="0" y="0"/>
                </a:lnTo>
                <a:close/>
              </a:path>
            </a:pathLst>
          </a:custGeom>
          <a:blipFill>
            <a:blip r:embed="rId5"/>
            <a:stretch>
              <a:fillRect b="-25813"/>
            </a:stretch>
          </a:blipFill>
        </p:spPr>
        <p:txBody>
          <a:bodyPr/>
          <a:lstStyle/>
          <a:p>
            <a:endParaRPr lang="en-IN"/>
          </a:p>
        </p:txBody>
      </p:sp>
      <p:sp>
        <p:nvSpPr>
          <p:cNvPr id="6" name="TextBox 6"/>
          <p:cNvSpPr txBox="1"/>
          <p:nvPr/>
        </p:nvSpPr>
        <p:spPr>
          <a:xfrm>
            <a:off x="1028700" y="499745"/>
            <a:ext cx="2802280" cy="953135"/>
          </a:xfrm>
          <a:prstGeom prst="rect">
            <a:avLst/>
          </a:prstGeom>
        </p:spPr>
        <p:txBody>
          <a:bodyPr lIns="0" tIns="0" rIns="0" bIns="0" rtlCol="0" anchor="t">
            <a:spAutoFit/>
          </a:bodyPr>
          <a:lstStyle/>
          <a:p>
            <a:pPr algn="l">
              <a:lnSpc>
                <a:spcPts val="7840"/>
              </a:lnSpc>
            </a:pPr>
            <a:r>
              <a:rPr lang="en-US" sz="5600" b="1">
                <a:solidFill>
                  <a:srgbClr val="000000"/>
                </a:solidFill>
                <a:latin typeface="Recoleta Medium"/>
                <a:ea typeface="Recoleta Medium"/>
                <a:cs typeface="Recoleta Medium"/>
                <a:sym typeface="Recoleta Medium"/>
              </a:rPr>
              <a:t>Dataset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a:p>
        </p:txBody>
      </p:sp>
      <p:sp>
        <p:nvSpPr>
          <p:cNvPr id="3" name="TextBox 3"/>
          <p:cNvSpPr txBox="1"/>
          <p:nvPr/>
        </p:nvSpPr>
        <p:spPr>
          <a:xfrm>
            <a:off x="881721" y="1191123"/>
            <a:ext cx="16230600" cy="953122"/>
          </a:xfrm>
          <a:prstGeom prst="rect">
            <a:avLst/>
          </a:prstGeom>
        </p:spPr>
        <p:txBody>
          <a:bodyPr lIns="0" tIns="0" rIns="0" bIns="0" rtlCol="0" anchor="t">
            <a:spAutoFit/>
          </a:bodyPr>
          <a:lstStyle/>
          <a:p>
            <a:pPr algn="l">
              <a:lnSpc>
                <a:spcPts val="7840"/>
              </a:lnSpc>
            </a:pPr>
            <a:r>
              <a:rPr lang="en-US" sz="5600" b="1">
                <a:solidFill>
                  <a:srgbClr val="000000"/>
                </a:solidFill>
                <a:latin typeface="Recoleta Medium"/>
                <a:ea typeface="Recoleta Medium"/>
                <a:cs typeface="Recoleta Medium"/>
                <a:sym typeface="Recoleta Medium"/>
              </a:rPr>
              <a:t> Data Transformation and Calculated Columns </a:t>
            </a:r>
          </a:p>
        </p:txBody>
      </p:sp>
      <p:sp>
        <p:nvSpPr>
          <p:cNvPr id="4" name="TextBox 4"/>
          <p:cNvSpPr txBox="1"/>
          <p:nvPr/>
        </p:nvSpPr>
        <p:spPr>
          <a:xfrm>
            <a:off x="1028700" y="2803245"/>
            <a:ext cx="16083621" cy="6197146"/>
          </a:xfrm>
          <a:prstGeom prst="rect">
            <a:avLst/>
          </a:prstGeom>
        </p:spPr>
        <p:txBody>
          <a:bodyPr lIns="0" tIns="0" rIns="0" bIns="0" rtlCol="0" anchor="t">
            <a:spAutoFit/>
          </a:bodyPr>
          <a:lstStyle/>
          <a:p>
            <a:pPr marL="514350" marR="0" lvl="0" indent="-51435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3200" b="0" i="0" u="none" strike="noStrike" kern="1200" cap="none" spc="0" normalizeH="0" baseline="0" noProof="0" dirty="0">
                <a:ln>
                  <a:noFill/>
                </a:ln>
                <a:solidFill>
                  <a:prstClr val="black"/>
                </a:solidFill>
                <a:effectLst/>
                <a:uLnTx/>
                <a:uFillTx/>
                <a:latin typeface="Canva Sans" panose="020B0604020202020204" charset="0"/>
                <a:ea typeface="+mn-ea"/>
                <a:cs typeface="+mn-cs"/>
              </a:rPr>
              <a:t>Changed data type of order to date complexity</a:t>
            </a:r>
            <a:r>
              <a:rPr kumimoji="0" lang="en-IN" sz="3200" b="0" i="0" u="none" strike="noStrike" kern="1200" cap="none" spc="0" normalizeH="0" baseline="0" noProof="0" dirty="0">
                <a:ln>
                  <a:noFill/>
                </a:ln>
                <a:solidFill>
                  <a:prstClr val="black"/>
                </a:solidFill>
                <a:effectLst/>
                <a:uLnTx/>
                <a:uFillTx/>
                <a:latin typeface="Canva Sans" panose="020B0604020202020204" charset="0"/>
                <a:ea typeface="+mn-ea"/>
                <a:cs typeface="+mn-cs"/>
              </a:rPr>
              <a:t>.</a:t>
            </a:r>
          </a:p>
          <a:p>
            <a:pPr marL="514350" marR="0" lvl="0" indent="-514350" algn="l" defTabSz="914400" rtl="0" eaLnBrk="1" fontAlgn="auto" latinLnBrk="0" hangingPunct="1">
              <a:lnSpc>
                <a:spcPct val="100000"/>
              </a:lnSpc>
              <a:spcBef>
                <a:spcPts val="0"/>
              </a:spcBef>
              <a:spcAft>
                <a:spcPts val="0"/>
              </a:spcAft>
              <a:buClrTx/>
              <a:buSzTx/>
              <a:buFont typeface="+mj-lt"/>
              <a:buAutoNum type="arabicPeriod"/>
              <a:tabLst/>
              <a:defRPr/>
            </a:pPr>
            <a:r>
              <a:rPr kumimoji="0" lang="en-IN" sz="3200" b="0" i="0" u="none" strike="noStrike" kern="1200" cap="none" spc="0" normalizeH="0" baseline="0" noProof="0" dirty="0">
                <a:ln>
                  <a:noFill/>
                </a:ln>
                <a:solidFill>
                  <a:prstClr val="black"/>
                </a:solidFill>
                <a:effectLst/>
                <a:uLnTx/>
                <a:uFillTx/>
                <a:latin typeface="Canva Sans" panose="020B0604020202020204" charset="0"/>
                <a:ea typeface="+mn-ea"/>
                <a:cs typeface="+mn-cs"/>
              </a:rPr>
              <a:t>Sorted rows according to order date for better understanding.</a:t>
            </a:r>
          </a:p>
          <a:p>
            <a:pPr marL="514350" marR="0" lvl="0" indent="-514350" algn="l" defTabSz="914400" rtl="0" eaLnBrk="1" fontAlgn="auto" latinLnBrk="0" hangingPunct="1">
              <a:lnSpc>
                <a:spcPct val="100000"/>
              </a:lnSpc>
              <a:spcBef>
                <a:spcPts val="0"/>
              </a:spcBef>
              <a:spcAft>
                <a:spcPts val="0"/>
              </a:spcAft>
              <a:buClrTx/>
              <a:buSzTx/>
              <a:buFont typeface="+mj-lt"/>
              <a:buAutoNum type="arabicPeriod"/>
              <a:tabLst/>
              <a:defRPr/>
            </a:pPr>
            <a:r>
              <a:rPr kumimoji="0" lang="en-IN" sz="3200" b="0" i="0" u="none" strike="noStrike" kern="1200" cap="none" spc="0" normalizeH="0" baseline="0" noProof="0" dirty="0">
                <a:ln>
                  <a:noFill/>
                </a:ln>
                <a:solidFill>
                  <a:prstClr val="black"/>
                </a:solidFill>
                <a:effectLst/>
                <a:uLnTx/>
                <a:uFillTx/>
                <a:latin typeface="Canva Sans" panose="020B0604020202020204" charset="0"/>
                <a:ea typeface="+mn-ea"/>
                <a:cs typeface="+mn-cs"/>
              </a:rPr>
              <a:t>Removed irrelevant rows from the dataset.</a:t>
            </a:r>
          </a:p>
          <a:p>
            <a:pPr marL="514350" marR="0" lvl="0" indent="-514350" algn="l" defTabSz="914400" rtl="0" eaLnBrk="1" fontAlgn="auto" latinLnBrk="0" hangingPunct="1">
              <a:lnSpc>
                <a:spcPct val="100000"/>
              </a:lnSpc>
              <a:spcBef>
                <a:spcPts val="0"/>
              </a:spcBef>
              <a:spcAft>
                <a:spcPts val="0"/>
              </a:spcAft>
              <a:buClrTx/>
              <a:buSzTx/>
              <a:buFont typeface="+mj-lt"/>
              <a:buAutoNum type="arabicPeriod"/>
              <a:tabLst/>
              <a:defRPr/>
            </a:pPr>
            <a:r>
              <a:rPr kumimoji="0" lang="en-IN" sz="3200" b="0" i="0" u="none" strike="noStrike" kern="1200" cap="none" spc="0" normalizeH="0" baseline="0" noProof="0" dirty="0">
                <a:ln>
                  <a:noFill/>
                </a:ln>
                <a:solidFill>
                  <a:prstClr val="black"/>
                </a:solidFill>
                <a:effectLst/>
                <a:uLnTx/>
                <a:uFillTx/>
                <a:latin typeface="Canva Sans" panose="020B0604020202020204" charset="0"/>
                <a:ea typeface="+mn-ea"/>
                <a:cs typeface="+mn-cs"/>
              </a:rPr>
              <a:t>Used first row as headers.</a:t>
            </a:r>
          </a:p>
          <a:p>
            <a:pPr marL="514350" marR="0" lvl="0" indent="-514350" algn="l" defTabSz="914400" rtl="0" eaLnBrk="1" fontAlgn="auto" latinLnBrk="0" hangingPunct="1">
              <a:lnSpc>
                <a:spcPct val="100000"/>
              </a:lnSpc>
              <a:spcBef>
                <a:spcPts val="0"/>
              </a:spcBef>
              <a:spcAft>
                <a:spcPts val="0"/>
              </a:spcAft>
              <a:buClrTx/>
              <a:buSzTx/>
              <a:buFont typeface="+mj-lt"/>
              <a:buAutoNum type="arabicPeriod"/>
              <a:tabLst/>
              <a:defRPr/>
            </a:pPr>
            <a:r>
              <a:rPr kumimoji="0" lang="en-IN" sz="3200" b="0" i="0" u="none" strike="noStrike" kern="1200" cap="none" spc="0" normalizeH="0" baseline="0" noProof="0" dirty="0">
                <a:ln>
                  <a:noFill/>
                </a:ln>
                <a:solidFill>
                  <a:prstClr val="black"/>
                </a:solidFill>
                <a:effectLst/>
                <a:uLnTx/>
                <a:uFillTx/>
                <a:latin typeface="Canva Sans" panose="020B0604020202020204" charset="0"/>
                <a:ea typeface="+mn-ea"/>
                <a:cs typeface="+mn-cs"/>
              </a:rPr>
              <a:t>Removed irrelevant columns from the dataset.</a:t>
            </a:r>
          </a:p>
          <a:p>
            <a:pPr marL="514350" indent="-514350" algn="l">
              <a:lnSpc>
                <a:spcPts val="4200"/>
              </a:lnSpc>
              <a:buFont typeface="+mj-lt"/>
              <a:buAutoNum type="arabicPeriod"/>
            </a:pPr>
            <a:r>
              <a:rPr lang="en-US" sz="3000" dirty="0">
                <a:solidFill>
                  <a:srgbClr val="000000"/>
                </a:solidFill>
                <a:latin typeface="Canva Sans"/>
                <a:ea typeface="Canva Sans"/>
                <a:cs typeface="Canva Sans"/>
                <a:sym typeface="Canva Sans"/>
              </a:rPr>
              <a:t>To derive insights from the dataset, several calculated columns were created using DAX in Power BI:</a:t>
            </a:r>
          </a:p>
          <a:p>
            <a:pPr marL="457200" indent="-457200">
              <a:lnSpc>
                <a:spcPts val="4200"/>
              </a:lnSpc>
              <a:buFont typeface="Arial" panose="020B0604020202020204" pitchFamily="34" charset="0"/>
              <a:buChar char="•"/>
            </a:pPr>
            <a:r>
              <a:rPr lang="en-US" sz="3000" b="1" dirty="0">
                <a:solidFill>
                  <a:srgbClr val="000000"/>
                </a:solidFill>
                <a:latin typeface="Canva Sans Bold"/>
                <a:ea typeface="Canva Sans Bold"/>
                <a:cs typeface="Canva Sans Bold"/>
                <a:sym typeface="Canva Sans Bold"/>
              </a:rPr>
              <a:t>Actual Cost </a:t>
            </a:r>
            <a:r>
              <a:rPr lang="en-US" sz="3000" dirty="0">
                <a:solidFill>
                  <a:srgbClr val="000000"/>
                </a:solidFill>
                <a:latin typeface="Canva Sans"/>
                <a:ea typeface="Canva Sans"/>
                <a:cs typeface="Canva Sans"/>
                <a:sym typeface="Canva Sans"/>
              </a:rPr>
              <a:t>= [Sale Amount] - [Profit Margin] </a:t>
            </a:r>
          </a:p>
          <a:p>
            <a:pPr marL="457200" indent="-457200">
              <a:lnSpc>
                <a:spcPts val="4200"/>
              </a:lnSpc>
              <a:buFont typeface="Arial" panose="020B0604020202020204" pitchFamily="34" charset="0"/>
              <a:buChar char="•"/>
            </a:pPr>
            <a:r>
              <a:rPr lang="en-US" sz="3000" b="1" dirty="0">
                <a:solidFill>
                  <a:srgbClr val="000000"/>
                </a:solidFill>
                <a:latin typeface="Canva Sans Bold"/>
                <a:ea typeface="Canva Sans Bold"/>
                <a:cs typeface="Canva Sans Bold"/>
                <a:sym typeface="Canva Sans Bold"/>
              </a:rPr>
              <a:t>Customer Satisfaction </a:t>
            </a:r>
            <a:r>
              <a:rPr lang="en-US" sz="3000" dirty="0">
                <a:solidFill>
                  <a:srgbClr val="000000"/>
                </a:solidFill>
                <a:latin typeface="Canva Sans"/>
                <a:ea typeface="Canva Sans"/>
                <a:cs typeface="Canva Sans"/>
                <a:sym typeface="Canva Sans"/>
              </a:rPr>
              <a:t>= IF ([Customer Rating] = 5, "Excellent", IF ([Customer Rating] = 4, "Good", "Average")) </a:t>
            </a:r>
          </a:p>
          <a:p>
            <a:pPr marL="457200" indent="-457200">
              <a:lnSpc>
                <a:spcPts val="4200"/>
              </a:lnSpc>
              <a:buFont typeface="Arial" panose="020B0604020202020204" pitchFamily="34" charset="0"/>
              <a:buChar char="•"/>
            </a:pPr>
            <a:r>
              <a:rPr lang="en-US" sz="3000" b="1" dirty="0">
                <a:solidFill>
                  <a:srgbClr val="000000"/>
                </a:solidFill>
                <a:latin typeface="Canva Sans Bold"/>
                <a:ea typeface="Canva Sans Bold"/>
                <a:cs typeface="Canva Sans Bold"/>
                <a:sym typeface="Canva Sans Bold"/>
              </a:rPr>
              <a:t>Discount </a:t>
            </a:r>
            <a:r>
              <a:rPr lang="en-US" sz="3000" dirty="0">
                <a:solidFill>
                  <a:srgbClr val="000000"/>
                </a:solidFill>
                <a:latin typeface="Canva Sans"/>
                <a:ea typeface="Canva Sans"/>
                <a:cs typeface="Canva Sans"/>
                <a:sym typeface="Canva Sans"/>
              </a:rPr>
              <a:t>= [Sale Amount] * [Discount Rate] </a:t>
            </a:r>
          </a:p>
          <a:p>
            <a:pPr marL="457200" indent="-457200">
              <a:lnSpc>
                <a:spcPts val="4200"/>
              </a:lnSpc>
              <a:buFont typeface="Arial" panose="020B0604020202020204" pitchFamily="34" charset="0"/>
              <a:buChar char="•"/>
            </a:pPr>
            <a:r>
              <a:rPr lang="en-US" sz="3000" b="1" dirty="0">
                <a:solidFill>
                  <a:srgbClr val="000000"/>
                </a:solidFill>
                <a:latin typeface="Canva Sans Bold"/>
                <a:ea typeface="Canva Sans Bold"/>
                <a:cs typeface="Canva Sans Bold"/>
                <a:sym typeface="Canva Sans Bold"/>
              </a:rPr>
              <a:t>Unit Price</a:t>
            </a:r>
            <a:r>
              <a:rPr lang="en-US" sz="3000" dirty="0">
                <a:solidFill>
                  <a:srgbClr val="000000"/>
                </a:solidFill>
                <a:latin typeface="Canva Sans"/>
                <a:ea typeface="Canva Sans"/>
                <a:cs typeface="Canva Sans"/>
                <a:sym typeface="Canva Sans"/>
              </a:rPr>
              <a:t> = [Sale Amount] / [Quantity]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C0C0C0"/>
      </a:dk1>
      <a:lt1>
        <a:sysClr val="window" lastClr="000000"/>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2311</Words>
  <Application>Microsoft Office PowerPoint</Application>
  <PresentationFormat>Custom</PresentationFormat>
  <Paragraphs>232</Paragraphs>
  <Slides>34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Canva Sans Bold</vt:lpstr>
      <vt:lpstr>Recoleta</vt:lpstr>
      <vt:lpstr>Canva Sans</vt:lpstr>
      <vt:lpstr>Recoleta Semi-Bold</vt:lpstr>
      <vt:lpstr>Calibri</vt:lpstr>
      <vt:lpstr>Arial</vt:lpstr>
      <vt:lpstr>Recoleta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sales performance analysis</dc:title>
  <dc:creator>Prateek Maithil</dc:creator>
  <cp:lastModifiedBy>Prateek Maithil</cp:lastModifiedBy>
  <cp:revision>3</cp:revision>
  <dcterms:created xsi:type="dcterms:W3CDTF">2006-08-16T00:00:00Z</dcterms:created>
  <dcterms:modified xsi:type="dcterms:W3CDTF">2024-11-28T12:27:47Z</dcterms:modified>
  <dc:identifier>DAGWpLQSiuI</dc:identifier>
</cp:coreProperties>
</file>

<file path=docProps/thumbnail.jpeg>
</file>